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4"/>
  </p:sldMasterIdLst>
  <p:notesMasterIdLst>
    <p:notesMasterId r:id="rId23"/>
  </p:notesMasterIdLst>
  <p:handoutMasterIdLst>
    <p:handoutMasterId r:id="rId24"/>
  </p:handoutMasterIdLst>
  <p:sldIdLst>
    <p:sldId id="257" r:id="rId5"/>
    <p:sldId id="266" r:id="rId6"/>
    <p:sldId id="272" r:id="rId7"/>
    <p:sldId id="267" r:id="rId8"/>
    <p:sldId id="274" r:id="rId9"/>
    <p:sldId id="261" r:id="rId10"/>
    <p:sldId id="276" r:id="rId11"/>
    <p:sldId id="262" r:id="rId12"/>
    <p:sldId id="277" r:id="rId13"/>
    <p:sldId id="265" r:id="rId14"/>
    <p:sldId id="269" r:id="rId15"/>
    <p:sldId id="264" r:id="rId16"/>
    <p:sldId id="279" r:id="rId17"/>
    <p:sldId id="268" r:id="rId18"/>
    <p:sldId id="278" r:id="rId19"/>
    <p:sldId id="271" r:id="rId20"/>
    <p:sldId id="263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haprasad Ghosh" initials="MG" lastIdx="3" clrIdx="0">
    <p:extLst>
      <p:ext uri="{19B8F6BF-5375-455C-9EA6-DF929625EA0E}">
        <p15:presenceInfo xmlns:p15="http://schemas.microsoft.com/office/powerpoint/2012/main" userId="493783ad2e13a82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B6"/>
    <a:srgbClr val="FCF7F1"/>
    <a:srgbClr val="5CC6D6"/>
    <a:srgbClr val="B8D233"/>
    <a:srgbClr val="66FF33"/>
    <a:srgbClr val="660066"/>
    <a:srgbClr val="FF0066"/>
    <a:srgbClr val="344529"/>
    <a:srgbClr val="2B3922"/>
    <a:srgbClr val="2E37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19" autoAdjust="0"/>
  </p:normalViewPr>
  <p:slideViewPr>
    <p:cSldViewPr snapToGrid="0">
      <p:cViewPr varScale="1">
        <p:scale>
          <a:sx n="67" d="100"/>
          <a:sy n="67" d="100"/>
        </p:scale>
        <p:origin x="6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19T19:04:14.443" idx="2">
    <p:pos x="7680" y="0"/>
    <p:text/>
    <p:extLst>
      <p:ext uri="{C676402C-5697-4E1C-873F-D02D1690AC5C}">
        <p15:threadingInfo xmlns:p15="http://schemas.microsoft.com/office/powerpoint/2012/main" timeZoneBias="-330"/>
      </p:ext>
    </p:extLst>
  </p:cm>
  <p:cm authorId="1" dt="2021-07-23T19:55:58.075" idx="3">
    <p:pos x="7816" y="136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19T00:25:32.792" idx="1">
    <p:pos x="10" y="10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89E73F-FD6B-4350-95BB-C66316180C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83DE97-B767-42AE-B645-92C6C7DFB6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2B26E-C05C-4940-BBF1-CB28D026678B}" type="datetimeFigureOut">
              <a:rPr lang="en-IN" smtClean="0"/>
              <a:t>08-09-2021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D074A-91ED-439F-8F56-4F2A134125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EF0E44-D461-4E3A-933D-6FCE06C709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7E477-646A-408E-8A36-7AB0BA483D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393022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7E760-CF84-4E34-8105-E3C9686B26C7}" type="datetimeFigureOut">
              <a:rPr lang="en-IN" smtClean="0"/>
              <a:t>08-09-2021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A14D0-0B8D-41B1-A4FF-4F0A824C0D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735481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2EF429D-B485-496A-8B85-9EB4EB00C74F}" type="datetime1">
              <a:rPr lang="en-US" smtClean="0"/>
              <a:t>9/8/2021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Psychology in Physical Education &amp; Sports (</a:t>
            </a:r>
            <a:r>
              <a:rPr lang="as-IN"/>
              <a:t>শারীরশিক্ষা এবং খেলাধুলায় মনোবিদ্যা)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A737-6E77-403B-90A4-98061E75D7A6}" type="datetime1">
              <a:rPr lang="en-US" smtClean="0"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Psychology in Physical Education &amp; Sports (</a:t>
            </a:r>
            <a:r>
              <a:rPr lang="as-IN"/>
              <a:t>শারীরশিক্ষা এবং খেলাধুলায় মনোবিদ্যা)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8F45708-8385-4665-8749-DFFCF9FBB42E}" type="datetime1">
              <a:rPr lang="en-US" smtClean="0"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Psychology in Physical Education &amp; Sports (</a:t>
            </a:r>
            <a:r>
              <a:rPr lang="as-IN"/>
              <a:t>শারীরশিক্ষা এবং খেলাধুলায় মনোবিদ্যা)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8BFC-B40B-4592-9970-93C972D56DDE}" type="datetime1">
              <a:rPr lang="en-US" smtClean="0"/>
              <a:t>9/8/2021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Psychology in Physical Education &amp; Sports (</a:t>
            </a:r>
            <a:r>
              <a:rPr lang="as-IN"/>
              <a:t>শারীরশিক্ষা এবং খেলাধুলায় মনোবিদ্যা)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FEEA-439E-4454-AE18-1D83CD2C95EB}" type="datetime1">
              <a:rPr lang="en-US" smtClean="0"/>
              <a:t>9/8/2021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Psychology in Physical Education &amp; Sports (</a:t>
            </a:r>
            <a:r>
              <a:rPr lang="as-IN"/>
              <a:t>শারীরশিক্ষা এবং খেলাধুলায় মনোবিদ্যা)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8775-7487-49B1-B17E-92694352B0D9}" type="datetime1">
              <a:rPr lang="en-US" smtClean="0"/>
              <a:t>9/8/2021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Psychology in Physical Education &amp; Sports (</a:t>
            </a:r>
            <a:r>
              <a:rPr lang="as-IN"/>
              <a:t>শারীরশিক্ষা এবং খেলাধুলায় মনোবিদ্যা)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3E6D-18C7-4428-8DEE-6391A980F4B6}" type="datetime1">
              <a:rPr lang="en-US" smtClean="0"/>
              <a:t>9/8/2021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Psychology in Physical Education &amp; Sports (</a:t>
            </a:r>
            <a:r>
              <a:rPr lang="as-IN"/>
              <a:t>শারীরশিক্ষা এবং খেলাধুলায় মনোবিদ্যা)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E56A088E-90A6-4EAF-B1AD-EBD7F358511C}" type="datetime1">
              <a:rPr lang="en-US" smtClean="0"/>
              <a:t>9/8/2021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Psychology in Physical Education &amp; Sports (</a:t>
            </a:r>
            <a:r>
              <a:rPr lang="as-IN"/>
              <a:t>শারীরশিক্ষা এবং খেলাধুলায় মনোবিদ্যা)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7FA1559-3E76-450E-A7C1-D5E1C64D5251}" type="datetime1">
              <a:rPr lang="en-US" smtClean="0"/>
              <a:t>9/8/2021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en-US"/>
              <a:t>Psychology in Physical Education &amp; Sports (</a:t>
            </a:r>
            <a:r>
              <a:rPr lang="as-IN"/>
              <a:t>শারীরশিক্ষা এবং খেলাধুলায় মনোবিদ্যা)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8B203EB-0FF6-45C2-A613-1896693D2DE3}" type="datetime1">
              <a:rPr lang="en-US" smtClean="0"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Psychology in Physical Education &amp; Sports (</a:t>
            </a:r>
            <a:r>
              <a:rPr lang="as-IN"/>
              <a:t>শারীরশিক্ষা এবং খেলাধুলায় মনোবিদ্যা)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rywellmind.com/what-is-intrinsic-motivation-2795385" TargetMode="External"/><Relationship Id="rId2" Type="http://schemas.openxmlformats.org/officeDocument/2006/relationships/hyperlink" Target="https://www.verywellmind.com/what-is-extrinsic-motivation-279516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721"/>
            <a:ext cx="12191980" cy="68579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C99C9C-B621-4AC1-9BCD-E4733BA8FCA0}"/>
              </a:ext>
            </a:extLst>
          </p:cNvPr>
          <p:cNvSpPr/>
          <p:nvPr/>
        </p:nvSpPr>
        <p:spPr>
          <a:xfrm>
            <a:off x="144119" y="6469121"/>
            <a:ext cx="3989731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Psychology in Physical Education &amp; Sports 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1000" dirty="0" err="1">
                <a:solidFill>
                  <a:schemeClr val="accent1">
                    <a:lumMod val="50000"/>
                  </a:schemeClr>
                </a:solidFill>
              </a:rPr>
              <a:t>শারীরশিক্ষা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accent1">
                    <a:lumMod val="50000"/>
                  </a:schemeClr>
                </a:solidFill>
              </a:rPr>
              <a:t>এবং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accent1">
                    <a:lumMod val="50000"/>
                  </a:schemeClr>
                </a:solidFill>
              </a:rPr>
              <a:t>খেলাধুলায়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accent1">
                    <a:lumMod val="50000"/>
                  </a:schemeClr>
                </a:solidFill>
              </a:rPr>
              <a:t>মনোবিদ্যা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IN" sz="9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FDAF19-9CD3-4776-9DAC-DF4BDE28A875}"/>
              </a:ext>
            </a:extLst>
          </p:cNvPr>
          <p:cNvSpPr txBox="1"/>
          <p:nvPr/>
        </p:nvSpPr>
        <p:spPr>
          <a:xfrm>
            <a:off x="10067222" y="5575086"/>
            <a:ext cx="182885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Mahaprasad Ghosh</a:t>
            </a:r>
            <a:b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 Professor &amp; Head</a:t>
            </a:r>
            <a:b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Dept. of Physical Education</a:t>
            </a:r>
            <a:b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Asannagar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MMT College</a:t>
            </a:r>
            <a:b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Krishnagar-1,  Nadia</a:t>
            </a:r>
            <a:endParaRPr lang="en-IN" sz="10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5978A0-E564-4FB4-A055-64B1F00F83ED}"/>
              </a:ext>
            </a:extLst>
          </p:cNvPr>
          <p:cNvSpPr/>
          <p:nvPr/>
        </p:nvSpPr>
        <p:spPr>
          <a:xfrm>
            <a:off x="5861010" y="2223784"/>
            <a:ext cx="5120639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b="1" cap="none" spc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Psychological Factors in Physical Education and Sports</a:t>
            </a:r>
            <a:endParaRPr lang="en-IN" sz="22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697A1C-D40D-42CB-940C-C17362156361}"/>
              </a:ext>
            </a:extLst>
          </p:cNvPr>
          <p:cNvSpPr txBox="1"/>
          <p:nvPr/>
        </p:nvSpPr>
        <p:spPr>
          <a:xfrm>
            <a:off x="6904792" y="4306295"/>
            <a:ext cx="3028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IN" sz="1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Semester (UNIT-III)</a:t>
            </a:r>
          </a:p>
          <a:p>
            <a:pPr algn="ctr"/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Code: PEDG-DSE-T-1B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3C334E-57F5-41A1-B9C8-FBFA0C97914C}"/>
              </a:ext>
            </a:extLst>
          </p:cNvPr>
          <p:cNvSpPr txBox="1"/>
          <p:nvPr/>
        </p:nvSpPr>
        <p:spPr>
          <a:xfrm>
            <a:off x="6229350" y="3241905"/>
            <a:ext cx="42673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1600" b="1" dirty="0">
                <a:solidFill>
                  <a:srgbClr val="FFFF00"/>
                </a:solidFill>
              </a:rPr>
              <a:t>শারীরিক শিক্ষা এবং খেলাধুলায় মনস্তাত্ত্বিক কারণ</a:t>
            </a:r>
            <a:endParaRPr lang="en-IN" sz="1600" b="1" dirty="0">
              <a:solidFill>
                <a:srgbClr val="FFFF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01461A-9B58-4914-9809-4F3AB5538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19" y="2670822"/>
            <a:ext cx="2260550" cy="163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0FB0493-C450-4D4B-ADB9-6CC38F30950C}"/>
              </a:ext>
            </a:extLst>
          </p:cNvPr>
          <p:cNvSpPr txBox="1">
            <a:spLocks/>
          </p:cNvSpPr>
          <p:nvPr/>
        </p:nvSpPr>
        <p:spPr>
          <a:xfrm>
            <a:off x="644850" y="489271"/>
            <a:ext cx="4898700" cy="46950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2000" b="1" dirty="0">
                <a:solidFill>
                  <a:srgbClr val="FFFF00"/>
                </a:solidFill>
              </a:rPr>
              <a:t>Definition of Motivation </a:t>
            </a:r>
            <a:r>
              <a:rPr lang="en-US" sz="2000" b="1" dirty="0">
                <a:solidFill>
                  <a:srgbClr val="FFFF00"/>
                </a:solidFill>
                <a:latin typeface="Virinda"/>
                <a:cs typeface="Vrinda" panose="020B0502040204020203" pitchFamily="34" charset="0"/>
              </a:rPr>
              <a:t>(</a:t>
            </a:r>
            <a:r>
              <a:rPr lang="as-IN" sz="1600" b="1" dirty="0">
                <a:solidFill>
                  <a:srgbClr val="FFFF00"/>
                </a:solidFill>
                <a:latin typeface="Virinda"/>
                <a:cs typeface="Vrinda" panose="020B0502040204020203" pitchFamily="34" charset="0"/>
              </a:rPr>
              <a:t>প্রেষণা</a:t>
            </a:r>
            <a:r>
              <a:rPr lang="en-US" sz="1600" b="1" dirty="0">
                <a:solidFill>
                  <a:srgbClr val="FFFF00"/>
                </a:solidFill>
                <a:latin typeface="Virinda"/>
                <a:cs typeface="Vrinda" panose="020B0502040204020203" pitchFamily="34" charset="0"/>
              </a:rPr>
              <a:t>র </a:t>
            </a:r>
            <a:r>
              <a:rPr lang="en-US" sz="1600" b="1" dirty="0">
                <a:solidFill>
                  <a:srgbClr val="FFFF00"/>
                </a:solidFill>
                <a:latin typeface="Virinda"/>
              </a:rPr>
              <a:t>সংজ্ঞা</a:t>
            </a:r>
            <a:r>
              <a:rPr lang="en-US" sz="2000" b="1" dirty="0">
                <a:solidFill>
                  <a:srgbClr val="FFFF00"/>
                </a:solidFill>
                <a:latin typeface="Virinda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2B5E5-15E9-40D7-805F-6F000779250D}"/>
              </a:ext>
            </a:extLst>
          </p:cNvPr>
          <p:cNvSpPr txBox="1"/>
          <p:nvPr/>
        </p:nvSpPr>
        <p:spPr>
          <a:xfrm>
            <a:off x="644850" y="1068281"/>
            <a:ext cx="7143750" cy="5266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b="1" dirty="0">
                <a:solidFill>
                  <a:srgbClr val="C00000"/>
                </a:solidFill>
                <a:highlight>
                  <a:srgbClr val="FFFF00"/>
                </a:highlight>
              </a:rPr>
              <a:t>‘</a:t>
            </a:r>
            <a:r>
              <a:rPr lang="en-US" b="1" dirty="0" err="1">
                <a:solidFill>
                  <a:srgbClr val="C00000"/>
                </a:solidFill>
                <a:highlight>
                  <a:srgbClr val="FFFF00"/>
                </a:highlight>
              </a:rPr>
              <a:t>উডওয়ার্থ</a:t>
            </a:r>
            <a:r>
              <a:rPr lang="en-US" b="1" dirty="0">
                <a:solidFill>
                  <a:srgbClr val="C00000"/>
                </a:solidFill>
                <a:highlight>
                  <a:srgbClr val="FFFF00"/>
                </a:highlight>
              </a:rPr>
              <a:t>’-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s-IN" sz="2000" dirty="0"/>
              <a:t>প্রেষণা</a:t>
            </a:r>
            <a:r>
              <a:rPr lang="as-IN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হলো ব্যক্তির এমন এক মানসিক অবস্থা যা তাকে কোন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ও</a:t>
            </a:r>
            <a:r>
              <a:rPr lang="as-IN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আচরণ সম্পন্ন করতে বা অভিষ্ঠ লক্ষ্যে উপনীত হতে প্ররোচিত </a:t>
            </a:r>
            <a:r>
              <a:rPr lang="as-I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ক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রে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।</a:t>
            </a:r>
          </a:p>
          <a:p>
            <a:pPr marL="0" indent="0">
              <a:lnSpc>
                <a:spcPct val="150000"/>
              </a:lnSpc>
              <a:buNone/>
            </a:pPr>
            <a:endParaRPr lang="en-US" sz="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C00000"/>
                </a:solidFill>
                <a:highlight>
                  <a:srgbClr val="FFFF00"/>
                </a:highlight>
              </a:rPr>
              <a:t>‘</a:t>
            </a:r>
            <a:r>
              <a:rPr lang="en-US" b="1" dirty="0" err="1">
                <a:solidFill>
                  <a:srgbClr val="C00000"/>
                </a:solidFill>
                <a:highlight>
                  <a:srgbClr val="FFFF00"/>
                </a:highlight>
              </a:rPr>
              <a:t>ওয়াইনার</a:t>
            </a:r>
            <a:r>
              <a:rPr lang="en-US" b="1" dirty="0">
                <a:solidFill>
                  <a:srgbClr val="C00000"/>
                </a:solidFill>
                <a:highlight>
                  <a:srgbClr val="FFFF00"/>
                </a:highlight>
              </a:rPr>
              <a:t>’-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s-I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s-IN" sz="2000" dirty="0"/>
              <a:t>প্রেষণা</a:t>
            </a:r>
            <a:r>
              <a:rPr lang="as-IN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হলো ব্যক্তির এমন এক মানসিক অবস্থা যা তাকে কোন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ও</a:t>
            </a:r>
            <a:r>
              <a:rPr lang="as-IN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কাজ সম্পাদন করতে উদ্দীপিত </a:t>
            </a:r>
            <a:r>
              <a:rPr lang="as-I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ক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রে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,</a:t>
            </a:r>
            <a:r>
              <a:rPr lang="as-I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 </a:t>
            </a:r>
            <a:r>
              <a:rPr lang="as-IN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কাজকে </a:t>
            </a:r>
            <a:r>
              <a:rPr lang="as-I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লক্ষ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্যাভি</a:t>
            </a:r>
            <a:r>
              <a:rPr lang="as-I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মুখী </a:t>
            </a:r>
            <a:r>
              <a:rPr lang="as-IN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করে তোলে এবং সেই লক্ষ্যে না পৌঁছানো পর্যন্ত ব্যক্তি কে নিয়োজিত রাখে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।</a:t>
            </a: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C00000"/>
                </a:solidFill>
                <a:highlight>
                  <a:srgbClr val="FFFF00"/>
                </a:highlight>
              </a:rPr>
              <a:t>K. Davis, et al-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Motivation is the strength at the drive toward an action.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as-IN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কাজের দিকে কর্মীকে ধাবিত করার শক্তিই হলো প্রেষণা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)। </a:t>
            </a:r>
          </a:p>
          <a:p>
            <a:pPr marL="0" indent="0">
              <a:buNone/>
            </a:pP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FCF7F1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as-IN" sz="1400" dirty="0">
                <a:solidFill>
                  <a:srgbClr val="C00000"/>
                </a:solidFill>
                <a:highlight>
                  <a:srgbClr val="FCF7F1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সুতরাং প্রেষণা হল এমন একটি আন্তরিক শক্তি যা লক্ষ্যবস্তু অর্জনের জন্য ব্যক্তিকে উদ্দীপিত করে</a:t>
            </a:r>
            <a:r>
              <a:rPr lang="en-US" sz="1400" dirty="0">
                <a:solidFill>
                  <a:srgbClr val="C00000"/>
                </a:solidFill>
                <a:highlight>
                  <a:srgbClr val="FCF7F1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।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15DE5E-7194-4D03-9885-AD7B6B57F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5774" y="6444615"/>
            <a:ext cx="5816600" cy="365760"/>
          </a:xfrm>
        </p:spPr>
        <p:txBody>
          <a:bodyPr/>
          <a:lstStyle/>
          <a:p>
            <a:r>
              <a:rPr lang="en-US" dirty="0"/>
              <a:t>Psychology in Physical Education &amp; Sports (</a:t>
            </a:r>
            <a:r>
              <a:rPr lang="as-IN" dirty="0"/>
              <a:t>শারীরশিক্ষা এবং খেলাধুলায় মনোবিদ্যা)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B8E599-77D5-4252-96CB-62F414FD1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02D735-9753-4A4E-A2F7-6AF8FA013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900" y="2018840"/>
            <a:ext cx="3725534" cy="233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19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93545-11A5-441F-8EE8-3E6977E07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99" y="3860176"/>
            <a:ext cx="10975382" cy="618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err="1">
                <a:solidFill>
                  <a:srgbClr val="0A0AB6"/>
                </a:solidFill>
                <a:highlight>
                  <a:srgbClr val="FFFF00"/>
                </a:highlight>
                <a:latin typeface="Vrinda" panose="020B0502040204020203" pitchFamily="34" charset="0"/>
                <a:ea typeface="Nirmala UI" panose="020B0502040204020203" pitchFamily="34" charset="0"/>
                <a:cs typeface="Vrinda" panose="020B0502040204020203" pitchFamily="34" charset="0"/>
              </a:rPr>
              <a:t>চাহিদা</a:t>
            </a:r>
            <a:r>
              <a:rPr lang="en-US" sz="2000" b="1" dirty="0">
                <a:solidFill>
                  <a:srgbClr val="0A0AB6"/>
                </a:solidFill>
                <a:highlight>
                  <a:srgbClr val="FFFF00"/>
                </a:highlight>
                <a:latin typeface="Vrinda" panose="020B0502040204020203" pitchFamily="34" charset="0"/>
                <a:ea typeface="Nirmala UI" panose="020B0502040204020203" pitchFamily="34" charset="0"/>
                <a:cs typeface="Vrinda" panose="020B0502040204020203" pitchFamily="34" charset="0"/>
              </a:rPr>
              <a:t>           </a:t>
            </a:r>
            <a:r>
              <a:rPr lang="en-US" sz="2000" b="1" dirty="0" err="1">
                <a:solidFill>
                  <a:srgbClr val="0A0AB6"/>
                </a:solidFill>
                <a:highlight>
                  <a:srgbClr val="FFFF00"/>
                </a:highlight>
                <a:latin typeface="Vrinda" panose="020B0502040204020203" pitchFamily="34" charset="0"/>
                <a:ea typeface="Nirmala UI" panose="020B0502040204020203" pitchFamily="34" charset="0"/>
                <a:cs typeface="Vrinda" panose="020B0502040204020203" pitchFamily="34" charset="0"/>
              </a:rPr>
              <a:t>তাড়না</a:t>
            </a:r>
            <a:r>
              <a:rPr lang="en-US" sz="2000" b="1" dirty="0">
                <a:solidFill>
                  <a:srgbClr val="0A0AB6"/>
                </a:solidFill>
                <a:highlight>
                  <a:srgbClr val="FFFF00"/>
                </a:highlight>
                <a:latin typeface="Vrinda" panose="020B0502040204020203" pitchFamily="34" charset="0"/>
                <a:ea typeface="Nirmala UI" panose="020B0502040204020203" pitchFamily="34" charset="0"/>
                <a:cs typeface="Vrinda" panose="020B0502040204020203" pitchFamily="34" charset="0"/>
              </a:rPr>
              <a:t>            </a:t>
            </a:r>
            <a:r>
              <a:rPr lang="en-US" sz="2000" b="1" dirty="0" err="1">
                <a:solidFill>
                  <a:srgbClr val="0A0AB6"/>
                </a:solidFill>
                <a:highlight>
                  <a:srgbClr val="FFFF00"/>
                </a:highlight>
                <a:latin typeface="Vrinda" panose="020B0502040204020203" pitchFamily="34" charset="0"/>
                <a:ea typeface="Nirmala UI" panose="020B0502040204020203" pitchFamily="34" charset="0"/>
                <a:cs typeface="Vrinda" panose="020B0502040204020203" pitchFamily="34" charset="0"/>
              </a:rPr>
              <a:t>উদ্দেশ্য</a:t>
            </a:r>
            <a:r>
              <a:rPr lang="en-US" sz="2000" b="1" dirty="0">
                <a:solidFill>
                  <a:srgbClr val="0A0AB6"/>
                </a:solidFill>
                <a:highlight>
                  <a:srgbClr val="FFFF00"/>
                </a:highlight>
                <a:latin typeface="Vrinda" panose="020B0502040204020203" pitchFamily="34" charset="0"/>
                <a:ea typeface="Nirmala UI" panose="020B0502040204020203" pitchFamily="34" charset="0"/>
                <a:cs typeface="Vrinda" panose="020B0502040204020203" pitchFamily="34" charset="0"/>
              </a:rPr>
              <a:t>           </a:t>
            </a:r>
            <a:r>
              <a:rPr lang="en-US" sz="2000" b="1" dirty="0" err="1">
                <a:solidFill>
                  <a:srgbClr val="0A0AB6"/>
                </a:solidFill>
                <a:highlight>
                  <a:srgbClr val="FFFF00"/>
                </a:highlight>
                <a:latin typeface="Vrinda" panose="020B0502040204020203" pitchFamily="34" charset="0"/>
                <a:ea typeface="Nirmala UI" panose="020B0502040204020203" pitchFamily="34" charset="0"/>
                <a:cs typeface="Vrinda" panose="020B0502040204020203" pitchFamily="34" charset="0"/>
              </a:rPr>
              <a:t>আচরণ</a:t>
            </a:r>
            <a:r>
              <a:rPr lang="en-US" sz="2000" b="1" dirty="0">
                <a:solidFill>
                  <a:srgbClr val="0A0AB6"/>
                </a:solidFill>
                <a:highlight>
                  <a:srgbClr val="FFFF00"/>
                </a:highlight>
                <a:latin typeface="Vrinda" panose="020B0502040204020203" pitchFamily="34" charset="0"/>
                <a:ea typeface="Nirmala UI" panose="020B0502040204020203" pitchFamily="34" charset="0"/>
                <a:cs typeface="Vrinda" panose="020B0502040204020203" pitchFamily="34" charset="0"/>
              </a:rPr>
              <a:t>           </a:t>
            </a:r>
            <a:r>
              <a:rPr lang="en-US" sz="2000" b="1" dirty="0" err="1">
                <a:solidFill>
                  <a:srgbClr val="0A0AB6"/>
                </a:solidFill>
                <a:highlight>
                  <a:srgbClr val="FFFF00"/>
                </a:highlight>
                <a:latin typeface="Vrinda" panose="020B0502040204020203" pitchFamily="34" charset="0"/>
                <a:ea typeface="Nirmala UI" panose="020B0502040204020203" pitchFamily="34" charset="0"/>
                <a:cs typeface="Vrinda" panose="020B0502040204020203" pitchFamily="34" charset="0"/>
              </a:rPr>
              <a:t>লক্ষ্য</a:t>
            </a:r>
            <a:r>
              <a:rPr lang="en-US" sz="2000" b="1" dirty="0">
                <a:solidFill>
                  <a:srgbClr val="0A0AB6"/>
                </a:solidFill>
                <a:highlight>
                  <a:srgbClr val="FFFF00"/>
                </a:highlight>
                <a:latin typeface="Vrinda" panose="020B0502040204020203" pitchFamily="34" charset="0"/>
                <a:ea typeface="Nirmala UI" panose="020B0502040204020203" pitchFamily="34" charset="0"/>
                <a:cs typeface="Vrinda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A0AB6"/>
                </a:solidFill>
                <a:highlight>
                  <a:srgbClr val="FFFF00"/>
                </a:highlight>
                <a:latin typeface="Vrinda" panose="020B0502040204020203" pitchFamily="34" charset="0"/>
                <a:ea typeface="Nirmala UI" panose="020B0502040204020203" pitchFamily="34" charset="0"/>
                <a:cs typeface="Vrinda" panose="020B0502040204020203" pitchFamily="34" charset="0"/>
              </a:rPr>
              <a:t>অর্জন</a:t>
            </a:r>
            <a:r>
              <a:rPr lang="en-US" sz="2000" b="1" dirty="0">
                <a:solidFill>
                  <a:srgbClr val="0A0AB6"/>
                </a:solidFill>
                <a:highlight>
                  <a:srgbClr val="FFFF00"/>
                </a:highlight>
                <a:latin typeface="Vrinda" panose="020B0502040204020203" pitchFamily="34" charset="0"/>
                <a:ea typeface="Nirmala UI" panose="020B0502040204020203" pitchFamily="34" charset="0"/>
                <a:cs typeface="Vrinda" panose="020B0502040204020203" pitchFamily="34" charset="0"/>
              </a:rPr>
              <a:t>           </a:t>
            </a:r>
            <a:r>
              <a:rPr lang="en-US" sz="2000" b="1" dirty="0" err="1">
                <a:solidFill>
                  <a:srgbClr val="0A0AB6"/>
                </a:solidFill>
                <a:highlight>
                  <a:srgbClr val="FFFF00"/>
                </a:highlight>
                <a:latin typeface="Vrinda" panose="020B0502040204020203" pitchFamily="34" charset="0"/>
                <a:ea typeface="Nirmala UI" panose="020B0502040204020203" pitchFamily="34" charset="0"/>
                <a:cs typeface="Vrinda" panose="020B0502040204020203" pitchFamily="34" charset="0"/>
              </a:rPr>
              <a:t>চাহিদার</a:t>
            </a:r>
            <a:r>
              <a:rPr lang="en-US" sz="2000" b="1" dirty="0">
                <a:solidFill>
                  <a:srgbClr val="0A0AB6"/>
                </a:solidFill>
                <a:highlight>
                  <a:srgbClr val="FFFF00"/>
                </a:highlight>
                <a:latin typeface="Vrinda" panose="020B0502040204020203" pitchFamily="34" charset="0"/>
                <a:ea typeface="Nirmala UI" panose="020B0502040204020203" pitchFamily="34" charset="0"/>
                <a:cs typeface="Vrinda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A0AB6"/>
                </a:solidFill>
                <a:highlight>
                  <a:srgbClr val="FFFF00"/>
                </a:highlight>
                <a:latin typeface="Vrinda" panose="020B0502040204020203" pitchFamily="34" charset="0"/>
                <a:ea typeface="Nirmala UI" panose="020B0502040204020203" pitchFamily="34" charset="0"/>
                <a:cs typeface="Vrinda" panose="020B0502040204020203" pitchFamily="34" charset="0"/>
              </a:rPr>
              <a:t>পরিসমাপ্তি</a:t>
            </a:r>
            <a:endParaRPr lang="en-US" sz="2000" b="1" dirty="0">
              <a:solidFill>
                <a:srgbClr val="0A0AB6"/>
              </a:solidFill>
              <a:highlight>
                <a:srgbClr val="FFFF00"/>
              </a:highlight>
              <a:latin typeface="Vrinda" panose="020B0502040204020203" pitchFamily="34" charset="0"/>
              <a:ea typeface="Nirmala UI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DAC5BA-F5FD-49E4-97C7-8F24683903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62494" y="720781"/>
            <a:ext cx="4658209" cy="40011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2200" b="1" dirty="0">
                <a:solidFill>
                  <a:srgbClr val="FFFF00"/>
                </a:solidFill>
              </a:rPr>
              <a:t>Source of Motivation </a:t>
            </a:r>
            <a:r>
              <a:rPr lang="en-US" sz="2000" b="1" dirty="0">
                <a:solidFill>
                  <a:srgbClr val="FFFF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(</a:t>
            </a:r>
            <a:r>
              <a:rPr lang="en-US" sz="2000" b="1" i="0" dirty="0" err="1">
                <a:solidFill>
                  <a:srgbClr val="FFFF00"/>
                </a:solidFill>
                <a:effectLst/>
                <a:latin typeface="Vrinda" panose="020B0502040204020203" pitchFamily="34" charset="0"/>
                <a:cs typeface="Vrinda" panose="020B0502040204020203" pitchFamily="34" charset="0"/>
              </a:rPr>
              <a:t>প্রেষণার</a:t>
            </a:r>
            <a:r>
              <a:rPr lang="en-US" sz="2000" b="1" i="0" dirty="0">
                <a:solidFill>
                  <a:srgbClr val="FFFF00"/>
                </a:solidFill>
                <a:effectLst/>
                <a:latin typeface="Vrinda" panose="020B0502040204020203" pitchFamily="34" charset="0"/>
                <a:cs typeface="Vrinda" panose="020B0502040204020203" pitchFamily="34" charset="0"/>
              </a:rPr>
              <a:t> </a:t>
            </a:r>
            <a:r>
              <a:rPr lang="en-US" sz="2000" b="1" i="0" dirty="0" err="1">
                <a:solidFill>
                  <a:srgbClr val="FFFF00"/>
                </a:solidFill>
                <a:effectLst/>
                <a:latin typeface="Vrinda" panose="020B0502040204020203" pitchFamily="34" charset="0"/>
                <a:cs typeface="Vrinda" panose="020B0502040204020203" pitchFamily="34" charset="0"/>
              </a:rPr>
              <a:t>উৎস</a:t>
            </a:r>
            <a:r>
              <a:rPr lang="en-US" sz="2000" b="1" i="0" dirty="0">
                <a:solidFill>
                  <a:srgbClr val="FFFF00"/>
                </a:solidFill>
                <a:effectLst/>
                <a:latin typeface="Vrinda" panose="020B0502040204020203" pitchFamily="34" charset="0"/>
                <a:cs typeface="Vrinda" panose="020B0502040204020203" pitchFamily="34" charset="0"/>
              </a:rPr>
              <a:t>)</a:t>
            </a:r>
            <a:endParaRPr lang="en-US" sz="2000" b="1" dirty="0">
              <a:solidFill>
                <a:srgbClr val="FFFF00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5A4DFD-E914-4D46-AEC2-3F8D6EA1F9C3}"/>
              </a:ext>
            </a:extLst>
          </p:cNvPr>
          <p:cNvCxnSpPr/>
          <p:nvPr/>
        </p:nvCxnSpPr>
        <p:spPr>
          <a:xfrm>
            <a:off x="1484770" y="4078639"/>
            <a:ext cx="697424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21ACB71-29FD-4F9A-B985-8A4126CC2325}"/>
              </a:ext>
            </a:extLst>
          </p:cNvPr>
          <p:cNvCxnSpPr/>
          <p:nvPr/>
        </p:nvCxnSpPr>
        <p:spPr>
          <a:xfrm>
            <a:off x="8425104" y="4090103"/>
            <a:ext cx="697424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1969C03-65CE-4B91-B621-E43DE0C7A808}"/>
              </a:ext>
            </a:extLst>
          </p:cNvPr>
          <p:cNvCxnSpPr/>
          <p:nvPr/>
        </p:nvCxnSpPr>
        <p:spPr>
          <a:xfrm>
            <a:off x="6369158" y="4090103"/>
            <a:ext cx="697424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31F742D-B289-41C0-9D3D-2D15C6598C9E}"/>
              </a:ext>
            </a:extLst>
          </p:cNvPr>
          <p:cNvCxnSpPr/>
          <p:nvPr/>
        </p:nvCxnSpPr>
        <p:spPr>
          <a:xfrm>
            <a:off x="4821265" y="4078639"/>
            <a:ext cx="697424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E51E6A6-F2CF-465A-A38B-C94179E7240C}"/>
              </a:ext>
            </a:extLst>
          </p:cNvPr>
          <p:cNvCxnSpPr/>
          <p:nvPr/>
        </p:nvCxnSpPr>
        <p:spPr>
          <a:xfrm>
            <a:off x="3157619" y="4078639"/>
            <a:ext cx="697424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6770ACB-9AFE-4A52-B4ED-2B862F42B336}"/>
              </a:ext>
            </a:extLst>
          </p:cNvPr>
          <p:cNvSpPr txBox="1"/>
          <p:nvPr/>
        </p:nvSpPr>
        <p:spPr>
          <a:xfrm>
            <a:off x="5189814" y="2327240"/>
            <a:ext cx="1812371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A0AB6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প্রেষণার</a:t>
            </a:r>
            <a:r>
              <a:rPr lang="en-US" sz="2000" b="1" dirty="0">
                <a:solidFill>
                  <a:srgbClr val="0A0AB6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A0AB6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শিকল</a:t>
            </a:r>
            <a:endParaRPr lang="en-IN" sz="2000" b="1" dirty="0">
              <a:solidFill>
                <a:srgbClr val="0A0AB6"/>
              </a:solidFill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7B339D3C-DF82-4095-A293-EDE8B29B681E}"/>
              </a:ext>
            </a:extLst>
          </p:cNvPr>
          <p:cNvSpPr/>
          <p:nvPr/>
        </p:nvSpPr>
        <p:spPr>
          <a:xfrm>
            <a:off x="5886812" y="1383961"/>
            <a:ext cx="409575" cy="771525"/>
          </a:xfrm>
          <a:prstGeom prst="downArrow">
            <a:avLst/>
          </a:prstGeom>
          <a:solidFill>
            <a:srgbClr val="FF0000"/>
          </a:solidFill>
          <a:ln>
            <a:solidFill>
              <a:srgbClr val="0A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7FCAE706-7748-4AF6-B903-5AE4642A134E}"/>
              </a:ext>
            </a:extLst>
          </p:cNvPr>
          <p:cNvSpPr/>
          <p:nvPr/>
        </p:nvSpPr>
        <p:spPr>
          <a:xfrm>
            <a:off x="5910503" y="2960066"/>
            <a:ext cx="409575" cy="771525"/>
          </a:xfrm>
          <a:prstGeom prst="downArrow">
            <a:avLst/>
          </a:prstGeom>
          <a:solidFill>
            <a:srgbClr val="FF0000"/>
          </a:solidFill>
          <a:ln>
            <a:solidFill>
              <a:srgbClr val="0A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F2CE0B-E64D-40B2-A40A-C019C88D5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319" y="6454140"/>
            <a:ext cx="5816600" cy="365760"/>
          </a:xfrm>
        </p:spPr>
        <p:txBody>
          <a:bodyPr/>
          <a:lstStyle/>
          <a:p>
            <a:r>
              <a:rPr lang="en-US" dirty="0"/>
              <a:t>Psychology in Physical Education &amp; Sports (</a:t>
            </a:r>
            <a:r>
              <a:rPr lang="as-IN" dirty="0"/>
              <a:t>শারীরশিক্ষা এবং খেলাধুলায় মনোবিদ্যা)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ECDB0-D4CB-4BB0-BB5E-ECA05786E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905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7829F-028D-4999-847D-FB101E34D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79570"/>
            <a:ext cx="10058400" cy="4735491"/>
          </a:xfrm>
        </p:spPr>
        <p:txBody>
          <a:bodyPr>
            <a:normAutofit/>
          </a:bodyPr>
          <a:lstStyle/>
          <a:p>
            <a:pPr marL="0" indent="0">
              <a:buClr>
                <a:srgbClr val="0A0AB6"/>
              </a:buClr>
              <a:buNone/>
            </a:pPr>
            <a:r>
              <a:rPr lang="as-IN" sz="1800" b="1" dirty="0">
                <a:solidFill>
                  <a:srgbClr val="C00000"/>
                </a:solidFill>
                <a:highlight>
                  <a:srgbClr val="FCF7F1"/>
                </a:highlight>
                <a:latin typeface="Vrinda" panose="020B0502040204020203" pitchFamily="34" charset="0"/>
                <a:cs typeface="Vrinda" panose="020B0502040204020203" pitchFamily="34" charset="0"/>
              </a:rPr>
              <a:t>প্রকৃতি ও বৈশিষ্ট্য অনুযায়ী প্রেষণা</a:t>
            </a:r>
            <a:r>
              <a:rPr lang="en-US" sz="1800" b="1" dirty="0">
                <a:solidFill>
                  <a:srgbClr val="C00000"/>
                </a:solidFill>
                <a:highlight>
                  <a:srgbClr val="FCF7F1"/>
                </a:highlight>
                <a:latin typeface="Vrinda" panose="020B0502040204020203" pitchFamily="34" charset="0"/>
                <a:cs typeface="Vrinda" panose="020B0502040204020203" pitchFamily="34" charset="0"/>
              </a:rPr>
              <a:t>র</a:t>
            </a:r>
            <a:r>
              <a:rPr lang="as-IN" sz="1800" b="1" dirty="0">
                <a:solidFill>
                  <a:srgbClr val="C00000"/>
                </a:solidFill>
                <a:highlight>
                  <a:srgbClr val="FCF7F1"/>
                </a:highlight>
                <a:latin typeface="Vrinda" panose="020B0502040204020203" pitchFamily="34" charset="0"/>
                <a:cs typeface="Vrinda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highlight>
                  <a:srgbClr val="FCF7F1"/>
                </a:highlight>
                <a:latin typeface="Vrinda" panose="020B0502040204020203" pitchFamily="34" charset="0"/>
                <a:cs typeface="Vrinda" panose="020B0502040204020203" pitchFamily="34" charset="0"/>
              </a:rPr>
              <a:t>প্রকারভেদ</a:t>
            </a:r>
            <a:r>
              <a:rPr lang="en-US" sz="1800" b="1" dirty="0">
                <a:solidFill>
                  <a:srgbClr val="C00000"/>
                </a:solidFill>
                <a:highlight>
                  <a:srgbClr val="FCF7F1"/>
                </a:highlight>
                <a:latin typeface="Vrinda" panose="020B0502040204020203" pitchFamily="34" charset="0"/>
                <a:cs typeface="Vrinda" panose="020B0502040204020203" pitchFamily="34" charset="0"/>
              </a:rPr>
              <a:t>-</a:t>
            </a:r>
          </a:p>
          <a:p>
            <a:pPr marL="0" indent="0">
              <a:buClr>
                <a:srgbClr val="0A0AB6"/>
              </a:buClr>
              <a:buNone/>
            </a:pPr>
            <a:endParaRPr lang="en-US" sz="800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0A0AB6"/>
              </a:buClr>
              <a:buAutoNum type="arabicParenR"/>
            </a:pPr>
            <a:r>
              <a:rPr lang="as-IN" sz="2000" b="1" dirty="0">
                <a:solidFill>
                  <a:srgbClr val="0A0AB6"/>
                </a:solidFill>
                <a:latin typeface="Verdana" panose="020B0604030504040204" pitchFamily="34" charset="0"/>
                <a:ea typeface="Verdana" panose="020B0604030504040204" pitchFamily="34" charset="0"/>
                <a:cs typeface="Vrinda" panose="020B0502040204020203" pitchFamily="34" charset="0"/>
              </a:rPr>
              <a:t>পারদর্শিতা </a:t>
            </a:r>
            <a:r>
              <a:rPr lang="en-US" sz="2000" b="1" dirty="0" err="1">
                <a:solidFill>
                  <a:srgbClr val="0A0AB6"/>
                </a:solidFill>
                <a:latin typeface="Verdana" panose="020B0604030504040204" pitchFamily="34" charset="0"/>
                <a:ea typeface="Verdana" panose="020B0604030504040204" pitchFamily="34" charset="0"/>
                <a:cs typeface="Vrinda" panose="020B0502040204020203" pitchFamily="34" charset="0"/>
              </a:rPr>
              <a:t>বা</a:t>
            </a:r>
            <a:r>
              <a:rPr lang="en-US" sz="2000" b="1" dirty="0">
                <a:solidFill>
                  <a:srgbClr val="0A0AB6"/>
                </a:solidFill>
                <a:latin typeface="Verdana" panose="020B0604030504040204" pitchFamily="34" charset="0"/>
                <a:ea typeface="Verdana" panose="020B0604030504040204" pitchFamily="34" charset="0"/>
                <a:cs typeface="Vrinda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A0AB6"/>
                </a:solidFill>
                <a:latin typeface="Verdana" panose="020B0604030504040204" pitchFamily="34" charset="0"/>
                <a:ea typeface="Verdana" panose="020B0604030504040204" pitchFamily="34" charset="0"/>
                <a:cs typeface="Vrinda" panose="020B0502040204020203" pitchFamily="34" charset="0"/>
              </a:rPr>
              <a:t>কৃতি</a:t>
            </a:r>
            <a:r>
              <a:rPr lang="en-US" sz="2000" b="1" dirty="0">
                <a:solidFill>
                  <a:srgbClr val="0A0AB6"/>
                </a:solidFill>
                <a:latin typeface="Verdana" panose="020B0604030504040204" pitchFamily="34" charset="0"/>
                <a:ea typeface="Verdana" panose="020B0604030504040204" pitchFamily="34" charset="0"/>
                <a:cs typeface="Vrinda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A0AB6"/>
                </a:solidFill>
                <a:latin typeface="Verdana" panose="020B0604030504040204" pitchFamily="34" charset="0"/>
                <a:ea typeface="Verdana" panose="020B0604030504040204" pitchFamily="34" charset="0"/>
                <a:cs typeface="Vrinda" panose="020B0502040204020203" pitchFamily="34" charset="0"/>
              </a:rPr>
              <a:t>অর্জনের</a:t>
            </a:r>
            <a:r>
              <a:rPr lang="en-US" sz="2000" b="1" dirty="0">
                <a:solidFill>
                  <a:srgbClr val="0A0AB6"/>
                </a:solidFill>
                <a:latin typeface="Verdana" panose="020B0604030504040204" pitchFamily="34" charset="0"/>
                <a:ea typeface="Verdana" panose="020B0604030504040204" pitchFamily="34" charset="0"/>
                <a:cs typeface="Vrinda" panose="020B0502040204020203" pitchFamily="34" charset="0"/>
              </a:rPr>
              <a:t> </a:t>
            </a:r>
            <a:r>
              <a:rPr lang="as-IN" sz="2000" b="1" dirty="0">
                <a:solidFill>
                  <a:srgbClr val="0A0AB6"/>
                </a:solidFill>
                <a:latin typeface="Verdana" panose="020B0604030504040204" pitchFamily="34" charset="0"/>
                <a:ea typeface="Verdana" panose="020B0604030504040204" pitchFamily="34" charset="0"/>
                <a:cs typeface="Vrinda" panose="020B0502040204020203" pitchFamily="34" charset="0"/>
              </a:rPr>
              <a:t>প্রেষণা</a:t>
            </a:r>
            <a:r>
              <a:rPr lang="en-US" sz="2000" dirty="0">
                <a:solidFill>
                  <a:srgbClr val="0A0AB6"/>
                </a:solidFill>
                <a:latin typeface="Verdana" panose="020B0604030504040204" pitchFamily="34" charset="0"/>
                <a:ea typeface="Verdana" panose="020B0604030504040204" pitchFamily="34" charset="0"/>
                <a:cs typeface="Vrinda" panose="020B0502040204020203" pitchFamily="34" charset="0"/>
              </a:rPr>
              <a:t> </a:t>
            </a:r>
            <a:r>
              <a:rPr lang="en-US" sz="1800" dirty="0">
                <a:solidFill>
                  <a:srgbClr val="0A0AB6"/>
                </a:solidFill>
                <a:latin typeface="Verdana" panose="020B0604030504040204" pitchFamily="34" charset="0"/>
                <a:ea typeface="Verdana" panose="020B0604030504040204" pitchFamily="34" charset="0"/>
                <a:cs typeface="Vrinda" panose="020B0502040204020203" pitchFamily="34" charset="0"/>
              </a:rPr>
              <a:t>(Achievement Motivation)</a:t>
            </a:r>
            <a:r>
              <a:rPr lang="as-IN" sz="1800" dirty="0">
                <a:solidFill>
                  <a:srgbClr val="0A0AB6"/>
                </a:solidFill>
                <a:latin typeface="Verdana" panose="020B0604030504040204" pitchFamily="34" charset="0"/>
                <a:ea typeface="Verdana" panose="020B0604030504040204" pitchFamily="34" charset="0"/>
                <a:cs typeface="Vrinda" panose="020B0502040204020203" pitchFamily="34" charset="0"/>
              </a:rPr>
              <a:t>  </a:t>
            </a:r>
            <a:endParaRPr lang="en-US" sz="1800" dirty="0">
              <a:solidFill>
                <a:srgbClr val="0A0AB6"/>
              </a:solidFill>
              <a:latin typeface="Verdana" panose="020B0604030504040204" pitchFamily="34" charset="0"/>
              <a:ea typeface="Verdana" panose="020B0604030504040204" pitchFamily="34" charset="0"/>
              <a:cs typeface="Vrinda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A0AB6"/>
              </a:buClr>
              <a:buFont typeface="Garamond" pitchFamily="18" charset="0"/>
              <a:buAutoNum type="arabicParenR"/>
            </a:pPr>
            <a:r>
              <a:rPr lang="as-IN" sz="2000" b="1" dirty="0">
                <a:solidFill>
                  <a:srgbClr val="0A0AB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জৈবিক প্রেষণা </a:t>
            </a:r>
            <a:r>
              <a:rPr lang="en-US" sz="1800" dirty="0">
                <a:solidFill>
                  <a:srgbClr val="0A0AB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(Biological Motivation)</a:t>
            </a:r>
          </a:p>
          <a:p>
            <a:pPr marL="342900" indent="-342900">
              <a:lnSpc>
                <a:spcPct val="150000"/>
              </a:lnSpc>
              <a:buClr>
                <a:srgbClr val="0A0AB6"/>
              </a:buClr>
              <a:buAutoNum type="arabicParenR"/>
            </a:pPr>
            <a:r>
              <a:rPr lang="as-IN" sz="2000" b="1" dirty="0">
                <a:solidFill>
                  <a:srgbClr val="0A0AB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মনোবৈজ্ঞানিক প্রেষণা</a:t>
            </a:r>
            <a:r>
              <a:rPr lang="en-US" sz="2000" b="1" dirty="0">
                <a:solidFill>
                  <a:srgbClr val="0A0AB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>
                <a:solidFill>
                  <a:srgbClr val="0A0AB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(Psychological Motivation)</a:t>
            </a:r>
          </a:p>
          <a:p>
            <a:pPr marL="342900" indent="-342900">
              <a:lnSpc>
                <a:spcPct val="150000"/>
              </a:lnSpc>
              <a:buClr>
                <a:srgbClr val="0A0AB6"/>
              </a:buClr>
              <a:buAutoNum type="arabicParenR"/>
            </a:pPr>
            <a:r>
              <a:rPr lang="as-IN" sz="2000" b="1" dirty="0">
                <a:solidFill>
                  <a:srgbClr val="0A0AB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সামাজিক প্রেষণা</a:t>
            </a:r>
            <a:r>
              <a:rPr lang="en-US" sz="2000" b="1" dirty="0">
                <a:solidFill>
                  <a:srgbClr val="0A0AB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>
                <a:solidFill>
                  <a:srgbClr val="0A0AB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(Social Motivation)</a:t>
            </a:r>
          </a:p>
          <a:p>
            <a:pPr marL="342900" indent="-342900">
              <a:lnSpc>
                <a:spcPct val="150000"/>
              </a:lnSpc>
              <a:buClr>
                <a:srgbClr val="0A0AB6"/>
              </a:buClr>
              <a:buAutoNum type="arabicParenR"/>
            </a:pPr>
            <a:r>
              <a:rPr lang="as-IN" sz="2000" b="1" dirty="0">
                <a:solidFill>
                  <a:srgbClr val="0A0AB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শারীরবৃত্তীয় প্রেষণা </a:t>
            </a:r>
            <a:r>
              <a:rPr lang="en-US" sz="1800" dirty="0">
                <a:solidFill>
                  <a:srgbClr val="0A0AB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(Physiological Motivation)</a:t>
            </a:r>
          </a:p>
          <a:p>
            <a:pPr marL="342900" indent="-342900">
              <a:lnSpc>
                <a:spcPct val="150000"/>
              </a:lnSpc>
              <a:buClr>
                <a:srgbClr val="0A0AB6"/>
              </a:buClr>
              <a:buAutoNum type="arabicParenR"/>
            </a:pPr>
            <a:r>
              <a:rPr lang="as-IN" sz="2000" b="1" dirty="0">
                <a:solidFill>
                  <a:srgbClr val="0A0AB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ব্যক্তিগত প্রেষণা </a:t>
            </a:r>
            <a:r>
              <a:rPr lang="en-US" sz="1800" dirty="0">
                <a:solidFill>
                  <a:srgbClr val="0A0AB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(Personal Motivation)</a:t>
            </a:r>
          </a:p>
          <a:p>
            <a:pPr marL="0" indent="0">
              <a:lnSpc>
                <a:spcPct val="150000"/>
              </a:lnSpc>
              <a:buClr>
                <a:srgbClr val="0A0AB6"/>
              </a:buClr>
              <a:buNone/>
            </a:pPr>
            <a:endParaRPr lang="en-IN" sz="1800" b="1" dirty="0">
              <a:solidFill>
                <a:srgbClr val="0A0AB6"/>
              </a:solidFill>
            </a:endParaRPr>
          </a:p>
          <a:p>
            <a:pPr marL="0" indent="0">
              <a:buClr>
                <a:srgbClr val="0A0AB6"/>
              </a:buClr>
              <a:buNone/>
            </a:pPr>
            <a:endParaRPr lang="en-US" sz="2000" b="1" dirty="0">
              <a:solidFill>
                <a:srgbClr val="0A0AB6"/>
              </a:solidFill>
            </a:endParaRPr>
          </a:p>
          <a:p>
            <a:pPr marL="342900" indent="-342900">
              <a:buClr>
                <a:srgbClr val="0A0AB6"/>
              </a:buClr>
              <a:buAutoNum type="arabicParenR"/>
            </a:pPr>
            <a:endParaRPr lang="en-US" sz="2000" b="1" dirty="0">
              <a:solidFill>
                <a:srgbClr val="0A0AB6"/>
              </a:solidFill>
            </a:endParaRPr>
          </a:p>
          <a:p>
            <a:pPr marL="0" indent="0">
              <a:buClr>
                <a:srgbClr val="0A0AB6"/>
              </a:buClr>
              <a:buNone/>
            </a:pPr>
            <a:endParaRPr lang="en-US" sz="1800" b="1" dirty="0">
              <a:solidFill>
                <a:srgbClr val="0A0AB6"/>
              </a:solidFill>
            </a:endParaRPr>
          </a:p>
          <a:p>
            <a:pPr marL="0" indent="0">
              <a:buClr>
                <a:srgbClr val="0A0AB6"/>
              </a:buClr>
              <a:buNone/>
            </a:pPr>
            <a:endParaRPr lang="en-US" sz="1800" b="1" dirty="0">
              <a:solidFill>
                <a:srgbClr val="0A0AB6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2558A4A-8940-45CB-88A1-4E79ED66C7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6801" y="642939"/>
            <a:ext cx="5133974" cy="47148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2200" b="1" dirty="0">
                <a:solidFill>
                  <a:srgbClr val="FFFF00"/>
                </a:solidFill>
                <a:latin typeface="+mn-lt"/>
              </a:rPr>
              <a:t>Types of Motivation </a:t>
            </a:r>
            <a:r>
              <a:rPr lang="en-US" sz="1600" b="1" dirty="0">
                <a:solidFill>
                  <a:srgbClr val="FFFF00"/>
                </a:solidFill>
                <a:latin typeface="+mn-lt"/>
                <a:ea typeface="Nirmala UI" panose="020B0502040204020203" pitchFamily="34" charset="0"/>
                <a:cs typeface="Nirmala UI" panose="020B0502040204020203" pitchFamily="34" charset="0"/>
              </a:rPr>
              <a:t>(</a:t>
            </a:r>
            <a:r>
              <a:rPr lang="as-IN" sz="1600" b="1" dirty="0">
                <a:solidFill>
                  <a:srgbClr val="FFFF00"/>
                </a:solidFill>
                <a:latin typeface="+mn-lt"/>
                <a:ea typeface="Nirmala UI" panose="020B0502040204020203" pitchFamily="34" charset="0"/>
                <a:cs typeface="Nirmala UI" panose="020B0502040204020203" pitchFamily="34" charset="0"/>
              </a:rPr>
              <a:t>প্রেষণার</a:t>
            </a:r>
            <a:r>
              <a:rPr lang="en-US" sz="1600" b="1" dirty="0">
                <a:solidFill>
                  <a:srgbClr val="FFFF00"/>
                </a:solidFill>
                <a:latin typeface="+mn-lt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+mn-lt"/>
                <a:ea typeface="Nirmala UI" panose="020B0502040204020203" pitchFamily="34" charset="0"/>
                <a:cs typeface="Nirmala UI" panose="020B0502040204020203" pitchFamily="34" charset="0"/>
              </a:rPr>
              <a:t>প্রকারভেদ</a:t>
            </a:r>
            <a:r>
              <a:rPr lang="en-US" sz="1600" b="1" dirty="0">
                <a:solidFill>
                  <a:srgbClr val="FFFF00"/>
                </a:solidFill>
                <a:latin typeface="+mn-lt"/>
                <a:ea typeface="Nirmala UI" panose="020B0502040204020203" pitchFamily="34" charset="0"/>
                <a:cs typeface="Nirmala UI" panose="020B0502040204020203" pitchFamily="34" charset="0"/>
              </a:rPr>
              <a:t>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F4B048-0954-4FD2-A9A1-1F9840BC1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750" y="6444614"/>
            <a:ext cx="5816600" cy="365760"/>
          </a:xfrm>
        </p:spPr>
        <p:txBody>
          <a:bodyPr/>
          <a:lstStyle/>
          <a:p>
            <a:r>
              <a:rPr lang="en-US" dirty="0"/>
              <a:t>Psychology in Physical Education &amp; Sports (</a:t>
            </a:r>
            <a:r>
              <a:rPr lang="as-IN" dirty="0"/>
              <a:t>শারীরশিক্ষা এবং খেলাধুলায় মনোবিদ্যা)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64DF85-39EF-4088-9EFA-E46FAA98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676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B41A8-2A77-4819-90E1-C189A5D7C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118" y="1836335"/>
            <a:ext cx="10551763" cy="3849624"/>
          </a:xfrm>
        </p:spPr>
        <p:txBody>
          <a:bodyPr/>
          <a:lstStyle/>
          <a:p>
            <a:pPr fontAlgn="base">
              <a:lnSpc>
                <a:spcPct val="150000"/>
              </a:lnSpc>
              <a:spcAft>
                <a:spcPts val="800"/>
              </a:spcAft>
            </a:pPr>
            <a:r>
              <a:rPr lang="en-IN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Different types of motivation are frequently described as being either extrinsic or intrinsic:</a:t>
            </a:r>
            <a:endParaRPr lang="en-IN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Extrinsic motivations</a:t>
            </a:r>
            <a:r>
              <a:rPr lang="en-IN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are those that arise from outside of the individual and often involve rewards such as trophies, money, social recognition, or praise.</a:t>
            </a:r>
            <a:endParaRPr lang="en-IN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Intrinsic motivations</a:t>
            </a:r>
            <a:r>
              <a:rPr lang="en-IN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are those that arise from within the individual, such as doing a complicated crossword puzzle purely for the personal gratification of solving a problem.</a:t>
            </a:r>
            <a:endParaRPr lang="en-IN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1FF06E-4BF1-43E5-B28B-416B1162D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Psychology in Physical Education &amp; Sports (</a:t>
            </a:r>
            <a:r>
              <a:rPr lang="as-IN"/>
              <a:t>শারীরশিক্ষা এবং খেলাধুলায় মনোবিদ্যা)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C641-42E4-4840-A793-E76300E9F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8DB8989-FF6A-4C2A-A8B3-30240957E64C}"/>
              </a:ext>
            </a:extLst>
          </p:cNvPr>
          <p:cNvSpPr txBox="1">
            <a:spLocks/>
          </p:cNvSpPr>
          <p:nvPr/>
        </p:nvSpPr>
        <p:spPr>
          <a:xfrm>
            <a:off x="1066800" y="1047472"/>
            <a:ext cx="5163169" cy="43978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2000" b="1">
                <a:solidFill>
                  <a:srgbClr val="FFFF00"/>
                </a:solidFill>
                <a:latin typeface="+mn-lt"/>
              </a:rPr>
              <a:t>Types of Motivation </a:t>
            </a:r>
            <a:r>
              <a:rPr lang="en-US" sz="2000" b="1">
                <a:solidFill>
                  <a:srgbClr val="FFFF00"/>
                </a:solidFill>
                <a:latin typeface="+mn-lt"/>
                <a:ea typeface="Nirmala UI" panose="020B0502040204020203" pitchFamily="34" charset="0"/>
                <a:cs typeface="Nirmala UI" panose="020B0502040204020203" pitchFamily="34" charset="0"/>
              </a:rPr>
              <a:t>(প্রেষণার প্রকারভেদ)</a:t>
            </a:r>
          </a:p>
        </p:txBody>
      </p:sp>
    </p:spTree>
    <p:extLst>
      <p:ext uri="{BB962C8B-B14F-4D97-AF65-F5344CB8AC3E}">
        <p14:creationId xmlns:p14="http://schemas.microsoft.com/office/powerpoint/2010/main" val="2774382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D157C-6977-4FB1-879E-469D4137C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44" y="704850"/>
            <a:ext cx="11282766" cy="524789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as-IN" sz="2000" b="1" dirty="0">
                <a:solidFill>
                  <a:srgbClr val="C00000"/>
                </a:solidFill>
                <a:highlight>
                  <a:srgbClr val="FCF7F1"/>
                </a:highlight>
                <a:latin typeface="Vrinda" panose="020B0502040204020203" pitchFamily="34" charset="0"/>
                <a:cs typeface="Vrinda" panose="020B0502040204020203" pitchFamily="34" charset="0"/>
              </a:rPr>
              <a:t>প্রেষণা</a:t>
            </a:r>
            <a:r>
              <a:rPr lang="en-US" sz="2000" b="1" dirty="0">
                <a:solidFill>
                  <a:srgbClr val="C00000"/>
                </a:solidFill>
                <a:highlight>
                  <a:srgbClr val="FCF7F1"/>
                </a:highlight>
                <a:latin typeface="Vrinda" panose="020B0502040204020203" pitchFamily="34" charset="0"/>
                <a:cs typeface="Vrinda" panose="020B0502040204020203" pitchFamily="34" charset="0"/>
              </a:rPr>
              <a:t>র</a:t>
            </a:r>
            <a:r>
              <a:rPr lang="as-IN" sz="2000" b="1" dirty="0">
                <a:solidFill>
                  <a:srgbClr val="C00000"/>
                </a:solidFill>
                <a:highlight>
                  <a:srgbClr val="FCF7F1"/>
                </a:highlight>
                <a:latin typeface="Vrinda" panose="020B0502040204020203" pitchFamily="34" charset="0"/>
                <a:cs typeface="Vrinda" panose="020B0502040204020203" pitchFamily="34" charset="0"/>
              </a:rPr>
              <a:t> প্রকারভেদ সম্পর্কে যে সমস্ত দিক গুলি আলোচনা করা হলো সে গুলি প্রধানত দুটি ভাগে ভাগ করা যায়</a:t>
            </a:r>
            <a:r>
              <a:rPr lang="en-US" sz="2000" b="1" dirty="0">
                <a:solidFill>
                  <a:srgbClr val="C00000"/>
                </a:solidFill>
                <a:highlight>
                  <a:srgbClr val="FCF7F1"/>
                </a:highlight>
                <a:latin typeface="Vrinda" panose="020B0502040204020203" pitchFamily="34" charset="0"/>
                <a:cs typeface="Vrinda" panose="020B0502040204020203" pitchFamily="34" charset="0"/>
              </a:rPr>
              <a:t>।</a:t>
            </a:r>
            <a:r>
              <a:rPr lang="as-IN" sz="2000" b="1" dirty="0">
                <a:solidFill>
                  <a:srgbClr val="C00000"/>
                </a:solidFill>
                <a:highlight>
                  <a:srgbClr val="FCF7F1"/>
                </a:highlight>
                <a:latin typeface="Vrinda" panose="020B0502040204020203" pitchFamily="34" charset="0"/>
                <a:cs typeface="Vrinda" panose="020B0502040204020203" pitchFamily="34" charset="0"/>
              </a:rPr>
              <a:t> যথা</a:t>
            </a:r>
            <a:r>
              <a:rPr lang="en-US" sz="2000" b="1" dirty="0">
                <a:solidFill>
                  <a:srgbClr val="C00000"/>
                </a:solidFill>
                <a:highlight>
                  <a:srgbClr val="FCF7F1"/>
                </a:highlight>
                <a:latin typeface="Vrinda" panose="020B0502040204020203" pitchFamily="34" charset="0"/>
                <a:cs typeface="Vrinda" panose="020B0502040204020203" pitchFamily="34" charset="0"/>
              </a:rPr>
              <a:t>-</a:t>
            </a:r>
          </a:p>
          <a:p>
            <a:pPr marL="0" indent="0">
              <a:lnSpc>
                <a:spcPct val="150000"/>
              </a:lnSpc>
              <a:buNone/>
            </a:pPr>
            <a:endParaRPr lang="en-US" sz="800" b="1" dirty="0">
              <a:solidFill>
                <a:srgbClr val="C00000"/>
              </a:solidFill>
              <a:highlight>
                <a:srgbClr val="FCF7F1"/>
              </a:highlight>
              <a:latin typeface="Vrinda" panose="020B0502040204020203" pitchFamily="34" charset="0"/>
              <a:cs typeface="Vrinda" panose="020B0502040204020203" pitchFamily="34" charset="0"/>
            </a:endParaRPr>
          </a:p>
          <a:p>
            <a:pPr marL="457200" indent="-457200">
              <a:lnSpc>
                <a:spcPct val="100000"/>
              </a:lnSpc>
              <a:buClr>
                <a:srgbClr val="0A0AB6"/>
              </a:buClr>
              <a:buFont typeface="Garamond" pitchFamily="18" charset="0"/>
              <a:buAutoNum type="arabicParenR"/>
            </a:pPr>
            <a:r>
              <a:rPr lang="as-IN" sz="2000" b="1" dirty="0">
                <a:solidFill>
                  <a:srgbClr val="0A0AB6"/>
                </a:solidFill>
              </a:rPr>
              <a:t>মুখ্য প্রেষণা</a:t>
            </a:r>
            <a:r>
              <a:rPr lang="en-US" sz="2000" b="1" dirty="0">
                <a:solidFill>
                  <a:srgbClr val="0A0AB6"/>
                </a:solidFill>
              </a:rPr>
              <a:t> (Primary Motivation)-</a:t>
            </a:r>
            <a:r>
              <a:rPr lang="as-IN" sz="2000" b="1" dirty="0">
                <a:solidFill>
                  <a:srgbClr val="0A0AB6"/>
                </a:solidFill>
              </a:rPr>
              <a:t> </a:t>
            </a:r>
            <a:r>
              <a:rPr lang="as-IN" sz="2000" dirty="0"/>
              <a:t>জীবনধারণের জন্য অত্যন্ত অপরিহার্য এগুলো মূলত জৈবিক </a:t>
            </a: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                                                                </a:t>
            </a:r>
            <a:r>
              <a:rPr lang="as-IN" sz="2000" dirty="0"/>
              <a:t>কারণে উদ্ভূত হয়</a:t>
            </a:r>
            <a:r>
              <a:rPr lang="en-US" sz="2000" dirty="0"/>
              <a:t>।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sz="2000" b="1" dirty="0">
                <a:solidFill>
                  <a:srgbClr val="0A0AB6"/>
                </a:solidFill>
              </a:rPr>
              <a:t>2)   </a:t>
            </a:r>
            <a:r>
              <a:rPr lang="as-IN" sz="2000" b="1" dirty="0">
                <a:solidFill>
                  <a:srgbClr val="0A0AB6"/>
                </a:solidFill>
              </a:rPr>
              <a:t>গৌণ</a:t>
            </a:r>
            <a:r>
              <a:rPr lang="en-US" sz="2000" b="1" dirty="0">
                <a:solidFill>
                  <a:srgbClr val="0A0AB6"/>
                </a:solidFill>
              </a:rPr>
              <a:t> </a:t>
            </a:r>
            <a:r>
              <a:rPr lang="as-IN" sz="2000" b="1" dirty="0">
                <a:solidFill>
                  <a:srgbClr val="0A0AB6"/>
                </a:solidFill>
              </a:rPr>
              <a:t>প্রেষণা</a:t>
            </a:r>
            <a:r>
              <a:rPr lang="en-US" sz="2000" b="1" dirty="0">
                <a:solidFill>
                  <a:srgbClr val="0A0AB6"/>
                </a:solidFill>
              </a:rPr>
              <a:t> (Secondary Motivation)- </a:t>
            </a:r>
            <a:r>
              <a:rPr lang="en-US" sz="2000" dirty="0" err="1">
                <a:latin typeface="Vrinda" panose="020B0502040204020203" pitchFamily="34" charset="0"/>
                <a:cs typeface="Vrinda" panose="020B0502040204020203" pitchFamily="34" charset="0"/>
              </a:rPr>
              <a:t>এটি</a:t>
            </a:r>
            <a:r>
              <a:rPr lang="en-US" sz="2000" dirty="0"/>
              <a:t> </a:t>
            </a:r>
            <a:r>
              <a:rPr lang="as-IN" sz="2000" dirty="0"/>
              <a:t>সরাসরিভাবে জীবনধারণের পক্ষে অপরিহার্য নয়</a:t>
            </a:r>
            <a:r>
              <a:rPr lang="en-US" sz="2000" dirty="0"/>
              <a:t>।</a:t>
            </a:r>
          </a:p>
          <a:p>
            <a:endParaRPr lang="en-I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B185B37-E994-4E3B-9DCB-2DA145497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6444615"/>
            <a:ext cx="5816600" cy="365760"/>
          </a:xfrm>
        </p:spPr>
        <p:txBody>
          <a:bodyPr/>
          <a:lstStyle/>
          <a:p>
            <a:r>
              <a:rPr lang="en-US" dirty="0"/>
              <a:t>Psychology in Physical Education &amp; Sports (</a:t>
            </a:r>
            <a:r>
              <a:rPr lang="as-IN" dirty="0"/>
              <a:t>শারীরশিক্ষা এবং খেলাধুলায় মনোবিদ্যা)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79D74-F76E-4F36-868E-FF9505FF6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1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127ED-5FB4-40BA-9D9F-5D4B9857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273" y="544273"/>
            <a:ext cx="4779609" cy="36576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The major Components of Motivation</a:t>
            </a:r>
            <a:endParaRPr lang="en-IN" sz="2000" b="1" dirty="0">
              <a:solidFill>
                <a:srgbClr val="FFFF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48F9A-9C0A-4F4D-A787-22C982766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282" y="6449346"/>
            <a:ext cx="5816600" cy="365760"/>
          </a:xfrm>
        </p:spPr>
        <p:txBody>
          <a:bodyPr/>
          <a:lstStyle/>
          <a:p>
            <a:r>
              <a:rPr lang="en-US" dirty="0"/>
              <a:t>Psychology in Physical Education &amp; Sports (</a:t>
            </a:r>
            <a:r>
              <a:rPr lang="as-IN" dirty="0"/>
              <a:t>শারীরশিক্ষা এবং খেলাধুলায় মনোবিদ্যা)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294DBB-F106-47C1-8EDC-20427D6D1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15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CE1508-AFEC-42B5-B70D-9EB419BAA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024" y="1204136"/>
            <a:ext cx="9453716" cy="484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1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453B3-8A2D-459B-AF30-EB0B40D6C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131377"/>
            <a:ext cx="6341390" cy="531591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60000"/>
              </a:lnSpc>
              <a:buClr>
                <a:srgbClr val="0A0AB6"/>
              </a:buClr>
              <a:buAutoNum type="arabicParenR"/>
            </a:pPr>
            <a:r>
              <a:rPr lang="as-IN" sz="2000" b="1" dirty="0">
                <a:solidFill>
                  <a:srgbClr val="0A0AB6"/>
                </a:solidFill>
              </a:rPr>
              <a:t>ব্যক্তিগত চাহিদা থেকেই প্রেষণার সৃষ্টি </a:t>
            </a:r>
            <a:endParaRPr lang="en-US" sz="2000" b="1" dirty="0">
              <a:solidFill>
                <a:srgbClr val="0A0AB6"/>
              </a:solidFill>
            </a:endParaRPr>
          </a:p>
          <a:p>
            <a:pPr marL="342900" indent="-342900">
              <a:lnSpc>
                <a:spcPct val="160000"/>
              </a:lnSpc>
              <a:buClr>
                <a:srgbClr val="0A0AB6"/>
              </a:buClr>
              <a:buAutoNum type="arabicParenR"/>
            </a:pPr>
            <a:r>
              <a:rPr lang="as-IN" sz="2000" b="1" dirty="0">
                <a:solidFill>
                  <a:srgbClr val="0A0AB6"/>
                </a:solidFill>
              </a:rPr>
              <a:t>প্রেষিত আচরণ উদ্দেশ্য প্রণোদিত হয়</a:t>
            </a:r>
            <a:r>
              <a:rPr lang="en-US" sz="2000" b="1" dirty="0">
                <a:solidFill>
                  <a:srgbClr val="0A0AB6"/>
                </a:solidFill>
              </a:rPr>
              <a:t> </a:t>
            </a:r>
          </a:p>
          <a:p>
            <a:pPr marL="342900" indent="-342900">
              <a:lnSpc>
                <a:spcPct val="160000"/>
              </a:lnSpc>
              <a:buClr>
                <a:srgbClr val="0A0AB6"/>
              </a:buClr>
              <a:buAutoNum type="arabicParenR"/>
            </a:pPr>
            <a:r>
              <a:rPr lang="as-IN" sz="2000" b="1" dirty="0">
                <a:solidFill>
                  <a:srgbClr val="0A0AB6"/>
                </a:solidFill>
              </a:rPr>
              <a:t>প্রেষিত আচরণ অপেক্ষাকৃত দীর্ঘস্থায়ী হয়</a:t>
            </a:r>
            <a:endParaRPr lang="en-US" sz="2000" b="1" dirty="0">
              <a:solidFill>
                <a:srgbClr val="0A0AB6"/>
              </a:solidFill>
            </a:endParaRPr>
          </a:p>
          <a:p>
            <a:pPr marL="342900" indent="-342900">
              <a:lnSpc>
                <a:spcPct val="160000"/>
              </a:lnSpc>
              <a:buClr>
                <a:srgbClr val="0A0AB6"/>
              </a:buClr>
              <a:buAutoNum type="arabicParenR"/>
            </a:pPr>
            <a:r>
              <a:rPr lang="as-IN" sz="2000" b="1" dirty="0">
                <a:solidFill>
                  <a:srgbClr val="0A0AB6"/>
                </a:solidFill>
              </a:rPr>
              <a:t>প্রেষণা লক্ষ কেন্দ্রিক</a:t>
            </a:r>
            <a:endParaRPr lang="en-US" sz="2000" b="1" dirty="0">
              <a:solidFill>
                <a:srgbClr val="0A0AB6"/>
              </a:solidFill>
            </a:endParaRPr>
          </a:p>
          <a:p>
            <a:pPr marL="342900" indent="-342900">
              <a:lnSpc>
                <a:spcPct val="160000"/>
              </a:lnSpc>
              <a:buClr>
                <a:srgbClr val="0A0AB6"/>
              </a:buClr>
              <a:buAutoNum type="arabicParenR"/>
            </a:pPr>
            <a:r>
              <a:rPr lang="as-IN" sz="2000" b="1" dirty="0">
                <a:solidFill>
                  <a:srgbClr val="0A0AB6"/>
                </a:solidFill>
              </a:rPr>
              <a:t>ধারাবাহিক প্রক্রিয়া </a:t>
            </a:r>
            <a:endParaRPr lang="en-US" sz="2000" b="1" dirty="0">
              <a:solidFill>
                <a:srgbClr val="0A0AB6"/>
              </a:solidFill>
            </a:endParaRPr>
          </a:p>
          <a:p>
            <a:pPr marL="342900" indent="-342900">
              <a:lnSpc>
                <a:spcPct val="160000"/>
              </a:lnSpc>
              <a:buClr>
                <a:srgbClr val="0A0AB6"/>
              </a:buClr>
              <a:buAutoNum type="arabicParenR"/>
            </a:pPr>
            <a:r>
              <a:rPr lang="as-IN" sz="2000" b="1" dirty="0">
                <a:solidFill>
                  <a:srgbClr val="0A0AB6"/>
                </a:solidFill>
              </a:rPr>
              <a:t>ইতিবাচক বা নেতিবাচক </a:t>
            </a:r>
            <a:endParaRPr lang="en-US" sz="2000" b="1" dirty="0">
              <a:solidFill>
                <a:srgbClr val="0A0AB6"/>
              </a:solidFill>
            </a:endParaRPr>
          </a:p>
          <a:p>
            <a:pPr marL="342900" indent="-342900">
              <a:lnSpc>
                <a:spcPct val="160000"/>
              </a:lnSpc>
              <a:buClr>
                <a:srgbClr val="0A0AB6"/>
              </a:buClr>
              <a:buAutoNum type="arabicParenR"/>
            </a:pPr>
            <a:r>
              <a:rPr lang="as-IN" sz="2000" b="1" dirty="0">
                <a:solidFill>
                  <a:srgbClr val="0A0AB6"/>
                </a:solidFill>
              </a:rPr>
              <a:t>কর্মশক্তি</a:t>
            </a:r>
            <a:endParaRPr lang="en-US" sz="2000" b="1" dirty="0">
              <a:solidFill>
                <a:srgbClr val="0A0AB6"/>
              </a:solidFill>
            </a:endParaRPr>
          </a:p>
          <a:p>
            <a:pPr marL="342900" indent="-342900">
              <a:lnSpc>
                <a:spcPct val="160000"/>
              </a:lnSpc>
              <a:buClr>
                <a:srgbClr val="0A0AB6"/>
              </a:buClr>
              <a:buAutoNum type="arabicParenR"/>
            </a:pPr>
            <a:r>
              <a:rPr lang="as-IN" sz="2000" b="1" dirty="0">
                <a:solidFill>
                  <a:srgbClr val="0A0AB6"/>
                </a:solidFill>
              </a:rPr>
              <a:t>অভাব</a:t>
            </a:r>
            <a:endParaRPr lang="en-IN" sz="2000" b="1" dirty="0">
              <a:solidFill>
                <a:srgbClr val="0A0AB6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BD0086-6216-419B-9155-474770AAF3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6801" y="549950"/>
            <a:ext cx="6201904" cy="37995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2200" b="1" dirty="0">
                <a:solidFill>
                  <a:srgbClr val="FFFF00"/>
                </a:solidFill>
              </a:rPr>
              <a:t>Characteristics of Motivation </a:t>
            </a:r>
            <a:r>
              <a:rPr lang="en-US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as-IN" sz="2000" b="1" dirty="0">
                <a:solidFill>
                  <a:srgbClr val="FFFF00"/>
                </a:solidFill>
              </a:rPr>
              <a:t>প্রেষণার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as-IN" sz="2000" b="1" dirty="0">
                <a:solidFill>
                  <a:srgbClr val="FFFF00"/>
                </a:solidFill>
              </a:rPr>
              <a:t>বৈশিষ্ট্য</a:t>
            </a:r>
            <a:r>
              <a:rPr lang="en-US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92F6FD-86DE-469C-93F4-5D0D6BCA3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175" y="6435090"/>
            <a:ext cx="5816600" cy="365760"/>
          </a:xfrm>
        </p:spPr>
        <p:txBody>
          <a:bodyPr/>
          <a:lstStyle/>
          <a:p>
            <a:r>
              <a:rPr lang="en-US" dirty="0"/>
              <a:t>Psychology in Physical Education &amp; Sports (</a:t>
            </a:r>
            <a:r>
              <a:rPr lang="as-IN" dirty="0"/>
              <a:t>শারীরশিক্ষা এবং খেলাধুলায় মনোবিদ্যা)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4CFFB1-3AF9-46B6-9EB7-540B93C7B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490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B22D2CC-6837-439B-AA4F-BE07E5900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6826" y="464619"/>
            <a:ext cx="7288855" cy="573606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rgbClr val="FFFF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Importance of Motivation in physical education and sports </a:t>
            </a:r>
            <a:br>
              <a:rPr lang="en-US" sz="1800" b="1" dirty="0">
                <a:solidFill>
                  <a:srgbClr val="FFFF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</a:br>
            <a:r>
              <a:rPr lang="en-US" sz="1400" b="1" dirty="0">
                <a:solidFill>
                  <a:srgbClr val="FFFF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(</a:t>
            </a:r>
            <a:r>
              <a:rPr lang="as-IN" sz="1400" b="1" i="0" dirty="0">
                <a:solidFill>
                  <a:srgbClr val="FFFF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শারীর শিক্ষায় প্রেষণার গুরুত্ব</a:t>
            </a:r>
            <a:r>
              <a:rPr lang="en-US" sz="1400" b="1" i="0" dirty="0">
                <a:solidFill>
                  <a:srgbClr val="FFFF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</a:t>
            </a:r>
            <a:endParaRPr lang="en-IN" sz="1400" b="1" dirty="0">
              <a:solidFill>
                <a:srgbClr val="FFFF00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A0EFBAE-A49E-4D84-8454-6C298AC01F2E}"/>
              </a:ext>
            </a:extLst>
          </p:cNvPr>
          <p:cNvSpPr/>
          <p:nvPr/>
        </p:nvSpPr>
        <p:spPr>
          <a:xfrm>
            <a:off x="2100055" y="1396878"/>
            <a:ext cx="1508066" cy="1422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1200" b="1" i="0" dirty="0">
                <a:solidFill>
                  <a:srgbClr val="FFFF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প্রেষণা</a:t>
            </a:r>
            <a:r>
              <a:rPr lang="en-US" sz="1200" b="1" i="0" dirty="0">
                <a:solidFill>
                  <a:srgbClr val="FFFF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</a:p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</a:rPr>
              <a:t>(Motivation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</a:rPr>
              <a:t>)</a:t>
            </a:r>
            <a:endParaRPr lang="en-IN" sz="1600" b="1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7E6185-00CC-404C-AB1F-A97FBE80E799}"/>
              </a:ext>
            </a:extLst>
          </p:cNvPr>
          <p:cNvSpPr/>
          <p:nvPr/>
        </p:nvSpPr>
        <p:spPr>
          <a:xfrm>
            <a:off x="5235854" y="3577707"/>
            <a:ext cx="1781161" cy="15016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/>
              <a:t>কর্মসম্পাদন</a:t>
            </a:r>
            <a:endParaRPr lang="en-US" sz="1200" b="1" dirty="0"/>
          </a:p>
          <a:p>
            <a:pPr algn="ctr"/>
            <a:r>
              <a:rPr lang="en-US" sz="1200" b="1" dirty="0"/>
              <a:t>(Performance)</a:t>
            </a:r>
            <a:endParaRPr lang="en-IN" sz="1200" b="1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34A8D5-F096-4CD3-9185-04AE8ECBAB65}"/>
              </a:ext>
            </a:extLst>
          </p:cNvPr>
          <p:cNvSpPr/>
          <p:nvPr/>
        </p:nvSpPr>
        <p:spPr>
          <a:xfrm>
            <a:off x="8494429" y="1358417"/>
            <a:ext cx="1508063" cy="1422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>
                <a:solidFill>
                  <a:srgbClr val="FFFF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কর্ম</a:t>
            </a:r>
            <a:r>
              <a:rPr lang="en-US" sz="1100" b="1" dirty="0">
                <a:solidFill>
                  <a:srgbClr val="FFFF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100" b="1" dirty="0" err="1">
                <a:solidFill>
                  <a:srgbClr val="FFFF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পরিবেশ</a:t>
            </a:r>
            <a:r>
              <a:rPr lang="en-US" sz="1100" b="1" dirty="0">
                <a:solidFill>
                  <a:srgbClr val="FFFF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</a:p>
          <a:p>
            <a:pPr algn="ctr"/>
            <a:r>
              <a:rPr lang="en-US" sz="1050" b="1" dirty="0">
                <a:solidFill>
                  <a:srgbClr val="FFFF00"/>
                </a:solidFill>
              </a:rPr>
              <a:t>(Work Environment)</a:t>
            </a:r>
            <a:endParaRPr lang="en-IN" sz="1050" b="1" dirty="0">
              <a:solidFill>
                <a:srgbClr val="FFFF00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5B2CB4-4222-4E16-AC67-D5E6A75DC0C7}"/>
              </a:ext>
            </a:extLst>
          </p:cNvPr>
          <p:cNvCxnSpPr>
            <a:cxnSpLocks/>
          </p:cNvCxnSpPr>
          <p:nvPr/>
        </p:nvCxnSpPr>
        <p:spPr>
          <a:xfrm>
            <a:off x="3456752" y="2705100"/>
            <a:ext cx="1846699" cy="127065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DD11D06F-B252-436C-8641-7F96D56DCFE0}"/>
              </a:ext>
            </a:extLst>
          </p:cNvPr>
          <p:cNvSpPr/>
          <p:nvPr/>
        </p:nvSpPr>
        <p:spPr>
          <a:xfrm>
            <a:off x="5297244" y="1358417"/>
            <a:ext cx="1508062" cy="1422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1200" b="1" dirty="0">
                <a:solidFill>
                  <a:srgbClr val="FFFF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কর্মক্ষমতা</a:t>
            </a:r>
            <a:r>
              <a:rPr lang="as-IN" sz="12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2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</a:t>
            </a:r>
            <a:r>
              <a:rPr lang="en-US" sz="1200" b="1" i="0" dirty="0">
                <a:solidFill>
                  <a:srgbClr val="FFFF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</a:p>
          <a:p>
            <a:pPr algn="ctr"/>
            <a:r>
              <a:rPr lang="en-US" sz="1200" b="1" dirty="0">
                <a:solidFill>
                  <a:srgbClr val="FFFF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(Ability)</a:t>
            </a:r>
            <a:endParaRPr lang="en-IN" sz="1200" b="1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AF15FF8-4E5A-4620-B965-0E2EB70D030C}"/>
              </a:ext>
            </a:extLst>
          </p:cNvPr>
          <p:cNvCxnSpPr>
            <a:cxnSpLocks/>
          </p:cNvCxnSpPr>
          <p:nvPr/>
        </p:nvCxnSpPr>
        <p:spPr>
          <a:xfrm>
            <a:off x="6126434" y="2819760"/>
            <a:ext cx="0" cy="71637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63A461C-A875-4B74-8F62-BA4D701AD0A4}"/>
              </a:ext>
            </a:extLst>
          </p:cNvPr>
          <p:cNvCxnSpPr>
            <a:cxnSpLocks/>
          </p:cNvCxnSpPr>
          <p:nvPr/>
        </p:nvCxnSpPr>
        <p:spPr>
          <a:xfrm flipH="1">
            <a:off x="7017015" y="2705100"/>
            <a:ext cx="1741806" cy="137160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53538D0-8581-4419-B546-637131470287}"/>
              </a:ext>
            </a:extLst>
          </p:cNvPr>
          <p:cNvCxnSpPr>
            <a:cxnSpLocks/>
          </p:cNvCxnSpPr>
          <p:nvPr/>
        </p:nvCxnSpPr>
        <p:spPr>
          <a:xfrm>
            <a:off x="4069665" y="5324475"/>
            <a:ext cx="413280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Arrow: Down 34">
            <a:extLst>
              <a:ext uri="{FF2B5EF4-FFF2-40B4-BE49-F238E27FC236}">
                <a16:creationId xmlns:a16="http://schemas.microsoft.com/office/drawing/2014/main" id="{B79FE4D1-F938-46CC-8BF5-699EAEB0917F}"/>
              </a:ext>
            </a:extLst>
          </p:cNvPr>
          <p:cNvSpPr/>
          <p:nvPr/>
        </p:nvSpPr>
        <p:spPr>
          <a:xfrm>
            <a:off x="6071254" y="5104302"/>
            <a:ext cx="131491" cy="226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9E615C98-4DBA-49B7-A0DE-2F204A52C560}"/>
              </a:ext>
            </a:extLst>
          </p:cNvPr>
          <p:cNvSpPr/>
          <p:nvPr/>
        </p:nvSpPr>
        <p:spPr>
          <a:xfrm>
            <a:off x="4011475" y="5324475"/>
            <a:ext cx="131491" cy="226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658ACE5A-2E01-404F-AAD4-8914193C211F}"/>
              </a:ext>
            </a:extLst>
          </p:cNvPr>
          <p:cNvSpPr/>
          <p:nvPr/>
        </p:nvSpPr>
        <p:spPr>
          <a:xfrm>
            <a:off x="8136728" y="5324475"/>
            <a:ext cx="131491" cy="226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2309A64-BA66-4AD6-A9EB-0F476E3A289F}"/>
              </a:ext>
            </a:extLst>
          </p:cNvPr>
          <p:cNvSpPr txBox="1"/>
          <p:nvPr/>
        </p:nvSpPr>
        <p:spPr>
          <a:xfrm>
            <a:off x="1667033" y="6040950"/>
            <a:ext cx="89188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A0AB6"/>
                </a:solidFill>
                <a:highlight>
                  <a:srgbClr val="FCF7F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P= f (a x m) , P= Performance </a:t>
            </a:r>
            <a:r>
              <a:rPr lang="en-US" sz="1050" b="1" dirty="0">
                <a:solidFill>
                  <a:srgbClr val="0A0AB6"/>
                </a:solidFill>
                <a:highlight>
                  <a:srgbClr val="FCF7F1"/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(</a:t>
            </a:r>
            <a:r>
              <a:rPr lang="as-IN" sz="1050" b="1" dirty="0">
                <a:solidFill>
                  <a:srgbClr val="0A0AB6"/>
                </a:solidFill>
                <a:highlight>
                  <a:srgbClr val="FCF7F1"/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কর্মসম্পাদন</a:t>
            </a:r>
            <a:r>
              <a:rPr lang="en-US" sz="1050" b="1" dirty="0">
                <a:solidFill>
                  <a:srgbClr val="0A0AB6"/>
                </a:solidFill>
                <a:highlight>
                  <a:srgbClr val="FCF7F1"/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), </a:t>
            </a:r>
            <a:r>
              <a:rPr lang="en-US" sz="1400" b="1" dirty="0">
                <a:solidFill>
                  <a:srgbClr val="0A0AB6"/>
                </a:solidFill>
                <a:highlight>
                  <a:srgbClr val="FCF7F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f= function</a:t>
            </a:r>
            <a:r>
              <a:rPr lang="en-US" sz="1050" b="1" dirty="0">
                <a:solidFill>
                  <a:srgbClr val="0A0AB6"/>
                </a:solidFill>
                <a:highlight>
                  <a:srgbClr val="FCF7F1"/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as-IN" sz="1050" b="1" dirty="0">
                <a:solidFill>
                  <a:srgbClr val="0A0AB6"/>
                </a:solidFill>
                <a:highlight>
                  <a:srgbClr val="FCF7F1"/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অপেক্ষক</a:t>
            </a:r>
            <a:r>
              <a:rPr lang="en-US" sz="1050" b="1" dirty="0">
                <a:solidFill>
                  <a:srgbClr val="0A0AB6"/>
                </a:solidFill>
                <a:highlight>
                  <a:srgbClr val="FCF7F1"/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), </a:t>
            </a:r>
            <a:r>
              <a:rPr lang="en-US" sz="1400" b="1" dirty="0">
                <a:solidFill>
                  <a:srgbClr val="0A0AB6"/>
                </a:solidFill>
                <a:highlight>
                  <a:srgbClr val="FCF7F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a=ability </a:t>
            </a:r>
            <a:r>
              <a:rPr lang="en-US" sz="1050" b="1" dirty="0">
                <a:solidFill>
                  <a:srgbClr val="0A0AB6"/>
                </a:solidFill>
                <a:highlight>
                  <a:srgbClr val="FCF7F1"/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(</a:t>
            </a:r>
            <a:r>
              <a:rPr lang="as-IN" sz="1050" b="1" dirty="0">
                <a:solidFill>
                  <a:srgbClr val="0A0AB6"/>
                </a:solidFill>
                <a:highlight>
                  <a:srgbClr val="FCF7F1"/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কর্মক্ষমতা</a:t>
            </a:r>
            <a:r>
              <a:rPr lang="en-US" sz="1050" b="1" dirty="0">
                <a:solidFill>
                  <a:srgbClr val="0A0AB6"/>
                </a:solidFill>
                <a:highlight>
                  <a:srgbClr val="FCF7F1"/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050" b="1" dirty="0" err="1">
                <a:solidFill>
                  <a:srgbClr val="0A0AB6"/>
                </a:solidFill>
                <a:highlight>
                  <a:srgbClr val="FCF7F1"/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বা</a:t>
            </a:r>
            <a:r>
              <a:rPr lang="en-US" sz="1050" b="1" dirty="0">
                <a:solidFill>
                  <a:srgbClr val="0A0AB6"/>
                </a:solidFill>
                <a:highlight>
                  <a:srgbClr val="FCF7F1"/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050" b="1" i="0" dirty="0" err="1">
                <a:solidFill>
                  <a:srgbClr val="0A0AB6"/>
                </a:solidFill>
                <a:effectLst/>
                <a:highlight>
                  <a:srgbClr val="FCF7F1"/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সামর্থ্য</a:t>
            </a:r>
            <a:r>
              <a:rPr lang="en-US" sz="1050" b="1" i="0" dirty="0">
                <a:solidFill>
                  <a:srgbClr val="0A0AB6"/>
                </a:solidFill>
                <a:effectLst/>
                <a:highlight>
                  <a:srgbClr val="FCF7F1"/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), </a:t>
            </a:r>
            <a:r>
              <a:rPr lang="en-US" sz="1400" b="1" dirty="0">
                <a:solidFill>
                  <a:srgbClr val="0A0AB6"/>
                </a:solidFill>
                <a:highlight>
                  <a:srgbClr val="FCF7F1"/>
                </a:highlight>
                <a:latin typeface="Times New Roman" panose="02020603050405020304" pitchFamily="18" charset="0"/>
                <a:ea typeface="Nirmala UI" panose="020B0502040204020203" pitchFamily="34" charset="0"/>
                <a:cs typeface="Times New Roman" panose="02020603050405020304" pitchFamily="18" charset="0"/>
              </a:rPr>
              <a:t>m= </a:t>
            </a:r>
            <a:r>
              <a:rPr lang="en-US" sz="1400" b="1" dirty="0">
                <a:solidFill>
                  <a:srgbClr val="0A0AB6"/>
                </a:solidFill>
                <a:highlight>
                  <a:srgbClr val="FCF7F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motivation (</a:t>
            </a:r>
            <a:r>
              <a:rPr lang="as-IN" sz="1050" b="1" dirty="0">
                <a:solidFill>
                  <a:srgbClr val="0A0AB6"/>
                </a:solidFill>
                <a:highlight>
                  <a:srgbClr val="FCF7F1"/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প্রেষণা</a:t>
            </a:r>
            <a:r>
              <a:rPr lang="en-US" sz="1050" b="1" dirty="0">
                <a:solidFill>
                  <a:srgbClr val="0A0AB6"/>
                </a:solidFill>
                <a:highlight>
                  <a:srgbClr val="FCF7F1"/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</a:t>
            </a:r>
            <a:endParaRPr lang="en-IN" sz="1050" b="1" dirty="0">
              <a:solidFill>
                <a:srgbClr val="0A0AB6"/>
              </a:solidFill>
              <a:highlight>
                <a:srgbClr val="FCF7F1"/>
              </a:highlight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1625BF9-2139-471A-B6D3-89F9EF119696}"/>
              </a:ext>
            </a:extLst>
          </p:cNvPr>
          <p:cNvSpPr txBox="1"/>
          <p:nvPr/>
        </p:nvSpPr>
        <p:spPr>
          <a:xfrm>
            <a:off x="3548322" y="5563652"/>
            <a:ext cx="1095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b="1" dirty="0">
                <a:solidFill>
                  <a:srgbClr val="002060"/>
                </a:solidFill>
              </a:rPr>
              <a:t>শক্তি বৃদ্ধি 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DB24459-F646-492D-98CD-5CC2E53680E6}"/>
              </a:ext>
            </a:extLst>
          </p:cNvPr>
          <p:cNvSpPr txBox="1"/>
          <p:nvPr/>
        </p:nvSpPr>
        <p:spPr>
          <a:xfrm>
            <a:off x="7578242" y="5563653"/>
            <a:ext cx="1276350" cy="369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b="1" dirty="0">
                <a:solidFill>
                  <a:srgbClr val="002060"/>
                </a:solidFill>
              </a:rPr>
              <a:t>দক্ষতা বৃদ্ধি 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3C0174-F003-4736-A307-099D8E308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3725" y="6449279"/>
            <a:ext cx="5816600" cy="365760"/>
          </a:xfrm>
        </p:spPr>
        <p:txBody>
          <a:bodyPr/>
          <a:lstStyle/>
          <a:p>
            <a:r>
              <a:rPr lang="en-US" dirty="0"/>
              <a:t>Psychology in Physical Education &amp; Sports (</a:t>
            </a:r>
            <a:r>
              <a:rPr lang="as-IN" dirty="0"/>
              <a:t>শারীরশিক্ষা এবং খেলাধুলায় মনোবিদ্যা)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4E5A7D-F8F8-4E99-8B51-7DDA45341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319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BFDAEB-94AE-4DC2-BDE6-D09A550497C8}"/>
              </a:ext>
            </a:extLst>
          </p:cNvPr>
          <p:cNvSpPr/>
          <p:nvPr/>
        </p:nvSpPr>
        <p:spPr>
          <a:xfrm>
            <a:off x="1563159" y="2724150"/>
            <a:ext cx="90656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THANK YOU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3B799F-E871-444A-AE21-07B5E3AB3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649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CED04-8169-413B-AE7F-E4CC6A97E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871" y="1286360"/>
            <a:ext cx="11178336" cy="4819166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C00000"/>
                </a:solidFill>
                <a:highlight>
                  <a:srgbClr val="FFFF00"/>
                </a:highlight>
              </a:rPr>
              <a:t>‘</a:t>
            </a:r>
            <a:r>
              <a:rPr lang="en-US" sz="16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অ্যারিস্টটল্</a:t>
            </a:r>
            <a:r>
              <a:rPr lang="en-US" sz="1600" b="1" dirty="0">
                <a:solidFill>
                  <a:srgbClr val="C00000"/>
                </a:solidFill>
                <a:highlight>
                  <a:srgbClr val="FFFF00"/>
                </a:highlight>
              </a:rPr>
              <a:t>’-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N" sz="1700" b="1" dirty="0">
                <a:solidFill>
                  <a:srgbClr val="0A0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Psychology-</a:t>
            </a:r>
            <a:r>
              <a:rPr lang="en-IN" sz="1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‘Psyche’- </a:t>
            </a:r>
            <a:r>
              <a:rPr lang="en-US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Soul </a:t>
            </a:r>
            <a:r>
              <a:rPr lang="en-US" sz="1400" b="1" dirty="0">
                <a:solidFill>
                  <a:srgbClr val="00B050"/>
                </a:solidFill>
              </a:rPr>
              <a:t>(</a:t>
            </a:r>
            <a:r>
              <a:rPr lang="en-US" sz="1400" b="1" dirty="0" err="1">
                <a:solidFill>
                  <a:srgbClr val="00B050"/>
                </a:solidFill>
              </a:rPr>
              <a:t>আত্মা</a:t>
            </a:r>
            <a:r>
              <a:rPr lang="en-US" sz="1400" b="1" dirty="0">
                <a:solidFill>
                  <a:srgbClr val="00B050"/>
                </a:solidFill>
              </a:rPr>
              <a:t>) </a:t>
            </a:r>
            <a:r>
              <a:rPr lang="en-US" sz="1400" b="1" dirty="0" err="1"/>
              <a:t>এবং</a:t>
            </a:r>
            <a:r>
              <a:rPr lang="en-US" sz="1700" b="1" dirty="0"/>
              <a:t> </a:t>
            </a:r>
            <a:r>
              <a:rPr lang="en-US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‘Lagos’- </a:t>
            </a:r>
            <a:r>
              <a:rPr lang="en-US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00B050"/>
                </a:solidFill>
              </a:rPr>
              <a:t>(</a:t>
            </a:r>
            <a:r>
              <a:rPr lang="en-US" sz="1400" b="1" dirty="0" err="1">
                <a:solidFill>
                  <a:srgbClr val="00B050"/>
                </a:solidFill>
              </a:rPr>
              <a:t>বিজ্ঞান</a:t>
            </a:r>
            <a:r>
              <a:rPr lang="en-US" sz="1400" b="1" dirty="0">
                <a:solidFill>
                  <a:srgbClr val="00B05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1400" b="1" dirty="0" err="1">
                <a:solidFill>
                  <a:srgbClr val="0A0AB6"/>
                </a:solidFill>
              </a:rPr>
              <a:t>মনোবিদ্যা</a:t>
            </a:r>
            <a:r>
              <a:rPr lang="en-US" sz="1400" b="1" dirty="0">
                <a:solidFill>
                  <a:srgbClr val="0A0AB6"/>
                </a:solidFill>
              </a:rPr>
              <a:t>-</a:t>
            </a:r>
            <a:r>
              <a:rPr lang="en-US" sz="1700" b="1" dirty="0">
                <a:solidFill>
                  <a:srgbClr val="00B050"/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আত্মার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বিজ্ঞান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বা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আত্মার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আনুশীলনকারী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বিজ্ঞান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।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1400" b="1" dirty="0">
                <a:solidFill>
                  <a:srgbClr val="C00000"/>
                </a:solidFill>
                <a:highlight>
                  <a:srgbClr val="FFFF00"/>
                </a:highlight>
              </a:rPr>
              <a:t>‘</a:t>
            </a:r>
            <a:r>
              <a:rPr lang="en-US" sz="14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ডেকার্তে</a:t>
            </a:r>
            <a:r>
              <a:rPr lang="en-US" sz="1400" b="1" dirty="0">
                <a:solidFill>
                  <a:srgbClr val="C00000"/>
                </a:solidFill>
                <a:highlight>
                  <a:srgbClr val="FFFF00"/>
                </a:highlight>
              </a:rPr>
              <a:t>’- </a:t>
            </a:r>
          </a:p>
          <a:p>
            <a:pPr marL="0" indent="0">
              <a:buNone/>
            </a:pP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“Psychology is the Science of mind” 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as-IN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মনোবিজ্ঞান হ'ল মনের বিজ্ঞান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1600" b="1" dirty="0">
                <a:solidFill>
                  <a:srgbClr val="C00000"/>
                </a:solidFill>
                <a:highlight>
                  <a:srgbClr val="FFFF00"/>
                </a:highlight>
              </a:rPr>
              <a:t>‘</a:t>
            </a:r>
            <a:r>
              <a:rPr lang="en-US" sz="16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উডওয়ার্থ</a:t>
            </a:r>
            <a:r>
              <a:rPr lang="en-US" sz="1600" b="1" dirty="0">
                <a:solidFill>
                  <a:srgbClr val="C00000"/>
                </a:solidFill>
                <a:highlight>
                  <a:srgbClr val="FFFF00"/>
                </a:highlight>
              </a:rPr>
              <a:t>’- </a:t>
            </a:r>
          </a:p>
          <a:p>
            <a:pPr marL="0" indent="0">
              <a:buNone/>
            </a:pPr>
            <a:r>
              <a:rPr lang="en-IN" sz="1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“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Psychology is the Science of individual activities” 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as-IN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মনোবিজ্ঞান হ'ল পৃথক ক্রিয়াকলাপের বিজ্ঞান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1600" b="1" dirty="0">
                <a:solidFill>
                  <a:srgbClr val="C00000"/>
                </a:solidFill>
                <a:highlight>
                  <a:srgbClr val="FFFF00"/>
                </a:highlight>
              </a:rPr>
              <a:t>‘Crow &amp; Crow’- </a:t>
            </a:r>
          </a:p>
          <a:p>
            <a:pPr marL="0" indent="0">
              <a:buNone/>
            </a:pP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“Psychology is the study of human behavior and human relationships” 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as-IN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মনোবিজ্ঞান হ'ল মানব আচরণ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as-IN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এবং মানব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as-IN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সম্পর্কের অধ্যয়ন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en-US" sz="1700" dirty="0">
              <a:solidFill>
                <a:srgbClr val="C00000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IN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F899DE3-54D2-4741-94AA-74AA0340D7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2621" y="572947"/>
            <a:ext cx="5122103" cy="38003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None/>
            </a:pPr>
            <a:r>
              <a:rPr lang="en-IN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is Psychology </a:t>
            </a:r>
            <a:r>
              <a:rPr lang="en-IN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en-US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মনোবিদ্যা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কাকে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বলে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?</a:t>
            </a:r>
            <a:endParaRPr lang="en-US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137568-53D5-42DF-966B-F1C6494C8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125" y="6438900"/>
            <a:ext cx="5816600" cy="365760"/>
          </a:xfrm>
        </p:spPr>
        <p:txBody>
          <a:bodyPr/>
          <a:lstStyle/>
          <a:p>
            <a:r>
              <a:rPr lang="en-US" dirty="0"/>
              <a:t>Psychology in Physical Education &amp; Sports (</a:t>
            </a:r>
            <a:r>
              <a:rPr lang="as-IN" dirty="0"/>
              <a:t>শারীরশিক্ষা এবং খেলাধুলায় মনোবিদ্যা)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851C52-28CE-4B33-B7EA-A8BA4B387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C640C4-4815-4424-A2E6-78584BCC9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660" y="457201"/>
            <a:ext cx="3545040" cy="29717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1B2492-4BE0-4608-B266-67AA35E7F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321" y="4656410"/>
            <a:ext cx="1734379" cy="173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76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DBBED8-B0B7-48D0-B727-6D8A1D4A8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Psychology in Physical Education &amp; Sports (</a:t>
            </a:r>
            <a:r>
              <a:rPr lang="as-IN"/>
              <a:t>শারীরশিক্ষা এবং খেলাধুলায় মনোবিদ্যা)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E76113-BD47-4BE2-8B7D-7210CCA22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7279BD-141C-4E6C-BDED-D90B6E4D4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58674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88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542A5-C166-4FDF-850F-C09B9DD0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403" y="1625499"/>
            <a:ext cx="7396162" cy="44413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N" sz="2000" dirty="0" err="1">
                <a:cs typeface="Vrinda" panose="020B0502040204020203" pitchFamily="34" charset="0"/>
              </a:rPr>
              <a:t>আধুনিক</a:t>
            </a:r>
            <a:r>
              <a:rPr lang="en-IN" sz="2000" dirty="0">
                <a:cs typeface="Vrinda" panose="020B0502040204020203" pitchFamily="34" charset="0"/>
              </a:rPr>
              <a:t> </a:t>
            </a:r>
            <a:r>
              <a:rPr lang="en-US" sz="2000" dirty="0" err="1">
                <a:cs typeface="Vrinda" panose="020B0502040204020203" pitchFamily="34" charset="0"/>
              </a:rPr>
              <a:t>মনোবিদ্যার</a:t>
            </a:r>
            <a:r>
              <a:rPr lang="en-US" sz="2000" dirty="0">
                <a:cs typeface="Vrinda" panose="020B0502040204020203" pitchFamily="34" charset="0"/>
              </a:rPr>
              <a:t> </a:t>
            </a:r>
            <a:r>
              <a:rPr lang="en-US" sz="2000" dirty="0" err="1">
                <a:cs typeface="Vrinda" panose="020B0502040204020203" pitchFamily="34" charset="0"/>
              </a:rPr>
              <a:t>একটি</a:t>
            </a:r>
            <a:r>
              <a:rPr lang="en-US" sz="2000" dirty="0">
                <a:cs typeface="Vrinda" panose="020B0502040204020203" pitchFamily="34" charset="0"/>
              </a:rPr>
              <a:t> </a:t>
            </a:r>
            <a:r>
              <a:rPr lang="en-US" sz="2000" dirty="0" err="1">
                <a:cs typeface="Vrinda" panose="020B0502040204020203" pitchFamily="34" charset="0"/>
              </a:rPr>
              <a:t>গুরুত্বপূর্ণ</a:t>
            </a:r>
            <a:r>
              <a:rPr lang="en-US" sz="2000" dirty="0">
                <a:cs typeface="Vrinda" panose="020B0502040204020203" pitchFamily="34" charset="0"/>
              </a:rPr>
              <a:t> </a:t>
            </a:r>
            <a:r>
              <a:rPr lang="en-US" sz="2000" dirty="0" err="1">
                <a:cs typeface="Vrinda" panose="020B0502040204020203" pitchFamily="34" charset="0"/>
              </a:rPr>
              <a:t>প্রয়োগমূলক</a:t>
            </a:r>
            <a:r>
              <a:rPr lang="en-US" sz="2000" dirty="0">
                <a:cs typeface="Vrinda" panose="020B0502040204020203" pitchFamily="34" charset="0"/>
              </a:rPr>
              <a:t> </a:t>
            </a:r>
            <a:r>
              <a:rPr lang="en-US" sz="2000" dirty="0" err="1">
                <a:cs typeface="Vrinda" panose="020B0502040204020203" pitchFamily="34" charset="0"/>
              </a:rPr>
              <a:t>শাখা</a:t>
            </a:r>
            <a:r>
              <a:rPr lang="en-US" sz="2000" dirty="0">
                <a:cs typeface="Vrinda" panose="020B0502040204020203" pitchFamily="34" charset="0"/>
              </a:rPr>
              <a:t> </a:t>
            </a:r>
            <a:r>
              <a:rPr lang="en-US" sz="2000" dirty="0" err="1">
                <a:cs typeface="Vrinda" panose="020B0502040204020203" pitchFamily="34" charset="0"/>
              </a:rPr>
              <a:t>হল</a:t>
            </a:r>
            <a:r>
              <a:rPr lang="en-US" sz="2000" dirty="0">
                <a:cs typeface="Vrinda" panose="020B0502040204020203" pitchFamily="34" charset="0"/>
              </a:rPr>
              <a:t> </a:t>
            </a:r>
            <a:r>
              <a:rPr lang="en-US" sz="2000" dirty="0" err="1">
                <a:cs typeface="Vrinda" panose="020B0502040204020203" pitchFamily="34" charset="0"/>
              </a:rPr>
              <a:t>মনোবিদ্যা</a:t>
            </a:r>
            <a:r>
              <a:rPr lang="en-US" sz="2000" dirty="0">
                <a:cs typeface="Vrinda" panose="020B0502040204020203" pitchFamily="34" charset="0"/>
              </a:rPr>
              <a:t>। </a:t>
            </a:r>
            <a:r>
              <a:rPr lang="as-IN" sz="2000" dirty="0">
                <a:cs typeface="Vrinda" panose="020B0502040204020203" pitchFamily="34" charset="0"/>
              </a:rPr>
              <a:t>ক্রীড়াক্ষেত্রে মনোবিদ্যার প্রয়োগ করে ক্রীড়ার মনোন্নয়ণ ও ক্রীড়াবিদদের দক্ষতা, আগ্রহ ও সন্তুষ্টিবিধান করায় ক্রীড়া মনোবিদ্যার উদ্দেশ্য।</a:t>
            </a:r>
            <a:endParaRPr lang="en-US" sz="2000" dirty="0">
              <a:cs typeface="Vrinda" panose="020B0502040204020203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2000" dirty="0" err="1">
                <a:cs typeface="Vrinda" panose="020B0502040204020203" pitchFamily="34" charset="0"/>
              </a:rPr>
              <a:t>ক্রীড়া</a:t>
            </a:r>
            <a:r>
              <a:rPr lang="en-IN" sz="2000" dirty="0">
                <a:cs typeface="Vrinda" panose="020B0502040204020203" pitchFamily="34" charset="0"/>
              </a:rPr>
              <a:t> </a:t>
            </a:r>
            <a:r>
              <a:rPr lang="en-US" sz="2000" dirty="0" err="1">
                <a:cs typeface="Vrinda" panose="020B0502040204020203" pitchFamily="34" charset="0"/>
              </a:rPr>
              <a:t>মনোবিদ্যা</a:t>
            </a:r>
            <a:r>
              <a:rPr lang="en-US" sz="2000" dirty="0">
                <a:cs typeface="Vrinda" panose="020B0502040204020203" pitchFamily="34" charset="0"/>
              </a:rPr>
              <a:t> </a:t>
            </a:r>
            <a:r>
              <a:rPr lang="en-US" sz="2000" dirty="0" err="1">
                <a:cs typeface="Vrinda" panose="020B0502040204020203" pitchFamily="34" charset="0"/>
              </a:rPr>
              <a:t>হল</a:t>
            </a:r>
            <a:r>
              <a:rPr lang="en-US" sz="2000" dirty="0">
                <a:cs typeface="Vrinda" panose="020B0502040204020203" pitchFamily="34" charset="0"/>
              </a:rPr>
              <a:t> </a:t>
            </a:r>
            <a:r>
              <a:rPr lang="en-US" sz="2000" dirty="0" err="1">
                <a:cs typeface="Vrinda" panose="020B0502040204020203" pitchFamily="34" charset="0"/>
              </a:rPr>
              <a:t>একটি</a:t>
            </a:r>
            <a:r>
              <a:rPr lang="en-US" sz="2000" dirty="0">
                <a:cs typeface="Vrinda" panose="020B0502040204020203" pitchFamily="34" charset="0"/>
              </a:rPr>
              <a:t> </a:t>
            </a:r>
            <a:r>
              <a:rPr lang="en-US" sz="2000" dirty="0" err="1">
                <a:cs typeface="Vrinda" panose="020B0502040204020203" pitchFamily="34" charset="0"/>
              </a:rPr>
              <a:t>আন্তঃশৃঙ্খলা</a:t>
            </a:r>
            <a:r>
              <a:rPr lang="en-US" sz="2000" dirty="0">
                <a:cs typeface="Vrinda" panose="020B0502040204020203" pitchFamily="34" charset="0"/>
              </a:rPr>
              <a:t> </a:t>
            </a:r>
            <a:r>
              <a:rPr lang="en-US" sz="2000" dirty="0" err="1">
                <a:cs typeface="Vrinda" panose="020B0502040204020203" pitchFamily="34" charset="0"/>
              </a:rPr>
              <a:t>বিজ্ঞান</a:t>
            </a:r>
            <a:r>
              <a:rPr lang="en-US" sz="2000" dirty="0">
                <a:cs typeface="Vrinda" panose="020B0502040204020203" pitchFamily="34" charset="0"/>
              </a:rPr>
              <a:t> </a:t>
            </a:r>
            <a:r>
              <a:rPr lang="en-US" sz="2000" dirty="0" err="1">
                <a:cs typeface="Vrinda" panose="020B0502040204020203" pitchFamily="34" charset="0"/>
              </a:rPr>
              <a:t>যা</a:t>
            </a:r>
            <a:r>
              <a:rPr lang="en-US" sz="2000" dirty="0">
                <a:cs typeface="Vrinda" panose="020B0502040204020203" pitchFamily="34" charset="0"/>
              </a:rPr>
              <a:t> </a:t>
            </a:r>
            <a:r>
              <a:rPr lang="en-US" sz="2000" dirty="0" err="1">
                <a:cs typeface="Vrinda" panose="020B0502040204020203" pitchFamily="34" charset="0"/>
              </a:rPr>
              <a:t>বায়মেকানিক্স</a:t>
            </a:r>
            <a:r>
              <a:rPr lang="en-US" sz="2000" dirty="0">
                <a:cs typeface="Vrinda" panose="020B0502040204020203" pitchFamily="34" charset="0"/>
              </a:rPr>
              <a:t>, </a:t>
            </a:r>
            <a:r>
              <a:rPr lang="en-US" sz="2000" dirty="0" err="1">
                <a:cs typeface="Vrinda" panose="020B0502040204020203" pitchFamily="34" charset="0"/>
              </a:rPr>
              <a:t>ফিজিওলজি</a:t>
            </a:r>
            <a:r>
              <a:rPr lang="en-US" sz="2000" dirty="0">
                <a:cs typeface="Vrinda" panose="020B0502040204020203" pitchFamily="34" charset="0"/>
              </a:rPr>
              <a:t>, </a:t>
            </a:r>
            <a:r>
              <a:rPr lang="en-US" sz="2000" dirty="0" err="1">
                <a:cs typeface="Vrinda" panose="020B0502040204020203" pitchFamily="34" charset="0"/>
              </a:rPr>
              <a:t>কাইনসিওলজি</a:t>
            </a:r>
            <a:r>
              <a:rPr lang="en-US" sz="2000" dirty="0">
                <a:cs typeface="Vrinda" panose="020B0502040204020203" pitchFamily="34" charset="0"/>
              </a:rPr>
              <a:t>, </a:t>
            </a:r>
            <a:r>
              <a:rPr lang="en-US" sz="2000" dirty="0" err="1">
                <a:cs typeface="Vrinda" panose="020B0502040204020203" pitchFamily="34" charset="0"/>
              </a:rPr>
              <a:t>মনোবিদ্যাসহ</a:t>
            </a:r>
            <a:r>
              <a:rPr lang="en-US" sz="2000" dirty="0">
                <a:cs typeface="Vrinda" panose="020B0502040204020203" pitchFamily="34" charset="0"/>
              </a:rPr>
              <a:t> </a:t>
            </a:r>
            <a:r>
              <a:rPr lang="en-US" sz="2000" dirty="0" err="1">
                <a:cs typeface="Vrinda" panose="020B0502040204020203" pitchFamily="34" charset="0"/>
              </a:rPr>
              <a:t>অনেকগুলি</a:t>
            </a:r>
            <a:r>
              <a:rPr lang="en-US" sz="2000" dirty="0">
                <a:cs typeface="Vrinda" panose="020B0502040204020203" pitchFamily="34" charset="0"/>
              </a:rPr>
              <a:t> </a:t>
            </a:r>
            <a:r>
              <a:rPr lang="en-US" sz="2000" dirty="0" err="1">
                <a:cs typeface="Vrinda" panose="020B0502040204020203" pitchFamily="34" charset="0"/>
              </a:rPr>
              <a:t>সম্পর্কিত</a:t>
            </a:r>
            <a:r>
              <a:rPr lang="en-US" sz="2000" dirty="0">
                <a:cs typeface="Vrinda" panose="020B0502040204020203" pitchFamily="34" charset="0"/>
              </a:rPr>
              <a:t> </a:t>
            </a:r>
            <a:r>
              <a:rPr lang="en-US" sz="2000" dirty="0" err="1">
                <a:cs typeface="Vrinda" panose="020B0502040204020203" pitchFamily="34" charset="0"/>
              </a:rPr>
              <a:t>ক্ষেত্রের</a:t>
            </a:r>
            <a:r>
              <a:rPr lang="en-US" sz="2000" dirty="0">
                <a:cs typeface="Vrinda" panose="020B0502040204020203" pitchFamily="34" charset="0"/>
              </a:rPr>
              <a:t> </a:t>
            </a:r>
            <a:r>
              <a:rPr lang="en-US" sz="2000" dirty="0" err="1">
                <a:cs typeface="Vrinda" panose="020B0502040204020203" pitchFamily="34" charset="0"/>
              </a:rPr>
              <a:t>জ্ঞান</a:t>
            </a:r>
            <a:r>
              <a:rPr lang="en-US" sz="2000" dirty="0">
                <a:cs typeface="Vrinda" panose="020B0502040204020203" pitchFamily="34" charset="0"/>
              </a:rPr>
              <a:t> </a:t>
            </a:r>
            <a:r>
              <a:rPr lang="en-US" sz="2000" dirty="0" err="1">
                <a:cs typeface="Vrinda" panose="020B0502040204020203" pitchFamily="34" charset="0"/>
              </a:rPr>
              <a:t>আকর্ষণ</a:t>
            </a:r>
            <a:r>
              <a:rPr lang="en-US" sz="2000" dirty="0">
                <a:cs typeface="Vrinda" panose="020B0502040204020203" pitchFamily="34" charset="0"/>
              </a:rPr>
              <a:t> </a:t>
            </a:r>
            <a:r>
              <a:rPr lang="en-US" sz="2000" dirty="0" err="1">
                <a:cs typeface="Vrinda" panose="020B0502040204020203" pitchFamily="34" charset="0"/>
              </a:rPr>
              <a:t>করে</a:t>
            </a:r>
            <a:r>
              <a:rPr lang="en-US" sz="2000" dirty="0">
                <a:cs typeface="Vrinda" panose="020B0502040204020203" pitchFamily="34" charset="0"/>
              </a:rPr>
              <a:t>।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2000" dirty="0" err="1">
                <a:cs typeface="Vrinda" panose="020B0502040204020203" pitchFamily="34" charset="0"/>
              </a:rPr>
              <a:t>ক্রীড়া</a:t>
            </a:r>
            <a:r>
              <a:rPr lang="en-IN" sz="2000" dirty="0">
                <a:cs typeface="Vrinda" panose="020B0502040204020203" pitchFamily="34" charset="0"/>
              </a:rPr>
              <a:t> </a:t>
            </a:r>
            <a:r>
              <a:rPr lang="en-US" sz="2000" dirty="0" err="1">
                <a:cs typeface="Vrinda" panose="020B0502040204020203" pitchFamily="34" charset="0"/>
              </a:rPr>
              <a:t>মনোবিজ্ঞানীরা</a:t>
            </a:r>
            <a:r>
              <a:rPr lang="en-US" sz="2000" dirty="0">
                <a:cs typeface="Vrinda" panose="020B0502040204020203" pitchFamily="34" charset="0"/>
              </a:rPr>
              <a:t> </a:t>
            </a:r>
            <a:r>
              <a:rPr lang="en-IN" sz="2000" dirty="0" err="1">
                <a:cs typeface="Vrinda" panose="020B0502040204020203" pitchFamily="34" charset="0"/>
              </a:rPr>
              <a:t>ক্রীড়া</a:t>
            </a:r>
            <a:r>
              <a:rPr lang="en-IN" sz="2000" dirty="0">
                <a:cs typeface="Vrinda" panose="020B0502040204020203" pitchFamily="34" charset="0"/>
              </a:rPr>
              <a:t> </a:t>
            </a:r>
            <a:r>
              <a:rPr lang="en-IN" sz="2000" dirty="0" err="1">
                <a:cs typeface="Vrinda" panose="020B0502040204020203" pitchFamily="34" charset="0"/>
              </a:rPr>
              <a:t>বিদদের</a:t>
            </a:r>
            <a:r>
              <a:rPr lang="en-IN" sz="2000" dirty="0">
                <a:cs typeface="Vrinda" panose="020B0502040204020203" pitchFamily="34" charset="0"/>
              </a:rPr>
              <a:t> </a:t>
            </a:r>
            <a:r>
              <a:rPr lang="en-IN" sz="2000" dirty="0" err="1">
                <a:cs typeface="Vrinda" panose="020B0502040204020203" pitchFamily="34" charset="0"/>
              </a:rPr>
              <a:t>অভি</a:t>
            </a:r>
            <a:r>
              <a:rPr lang="en-US" sz="2000" dirty="0" err="1">
                <a:cs typeface="Vrinda" panose="020B0502040204020203" pitchFamily="34" charset="0"/>
              </a:rPr>
              <a:t>জ্ঞতা</a:t>
            </a:r>
            <a:r>
              <a:rPr lang="en-US" sz="2000" dirty="0">
                <a:cs typeface="Vrinda" panose="020B0502040204020203" pitchFamily="34" charset="0"/>
              </a:rPr>
              <a:t> </a:t>
            </a:r>
            <a:r>
              <a:rPr lang="en-US" sz="2000" dirty="0" err="1">
                <a:cs typeface="Vrinda" panose="020B0502040204020203" pitchFamily="34" charset="0"/>
              </a:rPr>
              <a:t>এবং</a:t>
            </a:r>
            <a:r>
              <a:rPr lang="en-US" sz="2000" dirty="0">
                <a:cs typeface="Vrinda" panose="020B0502040204020203" pitchFamily="34" charset="0"/>
              </a:rPr>
              <a:t> </a:t>
            </a:r>
            <a:r>
              <a:rPr lang="en-US" sz="2000" dirty="0" err="1">
                <a:cs typeface="Vrinda" panose="020B0502040204020203" pitchFamily="34" charset="0"/>
              </a:rPr>
              <a:t>খেলাধুলার</a:t>
            </a:r>
            <a:r>
              <a:rPr lang="en-US" sz="2000" dirty="0">
                <a:cs typeface="Vrinda" panose="020B0502040204020203" pitchFamily="34" charset="0"/>
              </a:rPr>
              <a:t> </a:t>
            </a:r>
            <a:r>
              <a:rPr lang="en-US" sz="2000" dirty="0" err="1">
                <a:cs typeface="Vrinda" panose="020B0502040204020203" pitchFamily="34" charset="0"/>
              </a:rPr>
              <a:t>ধারাবায়িকতাকে</a:t>
            </a:r>
            <a:r>
              <a:rPr lang="en-US" sz="2000" dirty="0">
                <a:cs typeface="Vrinda" panose="020B0502040204020203" pitchFamily="34" charset="0"/>
              </a:rPr>
              <a:t> </a:t>
            </a:r>
            <a:r>
              <a:rPr lang="en-US" sz="2000" dirty="0" err="1">
                <a:cs typeface="Vrinda" panose="020B0502040204020203" pitchFamily="34" charset="0"/>
              </a:rPr>
              <a:t>উন্নতির</a:t>
            </a:r>
            <a:r>
              <a:rPr lang="en-US" sz="2000" dirty="0">
                <a:cs typeface="Vrinda" panose="020B0502040204020203" pitchFamily="34" charset="0"/>
              </a:rPr>
              <a:t> </a:t>
            </a:r>
            <a:r>
              <a:rPr lang="en-US" sz="2000" dirty="0" err="1">
                <a:cs typeface="Vrinda" panose="020B0502040204020203" pitchFamily="34" charset="0"/>
              </a:rPr>
              <a:t>জন্য</a:t>
            </a:r>
            <a:r>
              <a:rPr lang="en-US" sz="2000" dirty="0">
                <a:cs typeface="Vrinda" panose="020B0502040204020203" pitchFamily="34" charset="0"/>
              </a:rPr>
              <a:t> </a:t>
            </a:r>
            <a:r>
              <a:rPr lang="en-US" sz="2000" dirty="0" err="1">
                <a:cs typeface="Vrinda" panose="020B0502040204020203" pitchFamily="34" charset="0"/>
              </a:rPr>
              <a:t>জ্ঞানীয়</a:t>
            </a:r>
            <a:r>
              <a:rPr lang="en-US" sz="2000" dirty="0">
                <a:cs typeface="Vrinda" panose="020B0502040204020203" pitchFamily="34" charset="0"/>
              </a:rPr>
              <a:t> </a:t>
            </a:r>
            <a:r>
              <a:rPr lang="en-US" sz="2000" dirty="0" err="1">
                <a:cs typeface="Vrinda" panose="020B0502040204020203" pitchFamily="34" charset="0"/>
              </a:rPr>
              <a:t>এবং</a:t>
            </a:r>
            <a:r>
              <a:rPr lang="en-US" sz="2000" dirty="0">
                <a:cs typeface="Vrinda" panose="020B0502040204020203" pitchFamily="34" charset="0"/>
              </a:rPr>
              <a:t> </a:t>
            </a:r>
            <a:r>
              <a:rPr lang="en-US" sz="2000" dirty="0" err="1">
                <a:cs typeface="Vrinda" panose="020B0502040204020203" pitchFamily="34" charset="0"/>
              </a:rPr>
              <a:t>আচরনগত</a:t>
            </a:r>
            <a:r>
              <a:rPr lang="en-US" sz="2000" dirty="0">
                <a:cs typeface="Vrinda" panose="020B0502040204020203" pitchFamily="34" charset="0"/>
              </a:rPr>
              <a:t> </a:t>
            </a:r>
            <a:r>
              <a:rPr lang="en-US" sz="2000" dirty="0" err="1">
                <a:cs typeface="Vrinda" panose="020B0502040204020203" pitchFamily="34" charset="0"/>
              </a:rPr>
              <a:t>কৌশল</a:t>
            </a:r>
            <a:r>
              <a:rPr lang="en-US" sz="2000" dirty="0">
                <a:cs typeface="Vrinda" panose="020B0502040204020203" pitchFamily="34" charset="0"/>
              </a:rPr>
              <a:t> </a:t>
            </a:r>
            <a:r>
              <a:rPr lang="en-US" sz="2000" dirty="0" err="1">
                <a:cs typeface="Vrinda" panose="020B0502040204020203" pitchFamily="34" charset="0"/>
              </a:rPr>
              <a:t>শেখায়</a:t>
            </a:r>
            <a:r>
              <a:rPr lang="en-US" sz="2000" dirty="0">
                <a:cs typeface="Vrinda" panose="020B0502040204020203" pitchFamily="34" charset="0"/>
              </a:rPr>
              <a:t>। </a:t>
            </a:r>
            <a:r>
              <a:rPr lang="en-US" sz="2000" dirty="0" err="1">
                <a:cs typeface="Vrinda" panose="020B0502040204020203" pitchFamily="34" charset="0"/>
              </a:rPr>
              <a:t>এছাড়াও</a:t>
            </a:r>
            <a:r>
              <a:rPr lang="en-US" sz="2000" dirty="0">
                <a:cs typeface="Vrinda" panose="020B0502040204020203" pitchFamily="34" charset="0"/>
              </a:rPr>
              <a:t> </a:t>
            </a:r>
            <a:r>
              <a:rPr lang="en-US" sz="2000" dirty="0" err="1">
                <a:cs typeface="Vrinda" panose="020B0502040204020203" pitchFamily="34" charset="0"/>
              </a:rPr>
              <a:t>মনস্তাত্তাতিক</a:t>
            </a:r>
            <a:r>
              <a:rPr lang="en-US" sz="2000" dirty="0">
                <a:cs typeface="Vrinda" panose="020B0502040204020203" pitchFamily="34" charset="0"/>
              </a:rPr>
              <a:t> </a:t>
            </a:r>
            <a:r>
              <a:rPr lang="en-US" sz="2000" dirty="0" err="1">
                <a:cs typeface="Vrinda" panose="020B0502040204020203" pitchFamily="34" charset="0"/>
              </a:rPr>
              <a:t>দক্ষতা</a:t>
            </a:r>
            <a:r>
              <a:rPr lang="en-US" sz="2000" dirty="0">
                <a:cs typeface="Vrinda" panose="020B0502040204020203" pitchFamily="34" charset="0"/>
              </a:rPr>
              <a:t> </a:t>
            </a:r>
            <a:r>
              <a:rPr lang="en-US" sz="2000" dirty="0" err="1">
                <a:cs typeface="Vrinda" panose="020B0502040204020203" pitchFamily="34" charset="0"/>
              </a:rPr>
              <a:t>প্রশিক্ষনের</a:t>
            </a:r>
            <a:r>
              <a:rPr lang="en-US" sz="2000" dirty="0">
                <a:cs typeface="Vrinda" panose="020B0502040204020203" pitchFamily="34" charset="0"/>
              </a:rPr>
              <a:t> </a:t>
            </a:r>
            <a:r>
              <a:rPr lang="en-US" sz="2000" dirty="0" err="1">
                <a:cs typeface="Vrinda" panose="020B0502040204020203" pitchFamily="34" charset="0"/>
              </a:rPr>
              <a:t>পাশাপাশি</a:t>
            </a:r>
            <a:r>
              <a:rPr lang="en-US" sz="2000" dirty="0">
                <a:cs typeface="Vrinda" panose="020B0502040204020203" pitchFamily="34" charset="0"/>
              </a:rPr>
              <a:t> </a:t>
            </a:r>
            <a:r>
              <a:rPr lang="en-US" sz="2000" dirty="0" err="1">
                <a:cs typeface="Vrinda" panose="020B0502040204020203" pitchFamily="34" charset="0"/>
              </a:rPr>
              <a:t>পুনর্বাসন</a:t>
            </a:r>
            <a:r>
              <a:rPr lang="en-US" sz="2000" dirty="0">
                <a:cs typeface="Vrinda" panose="020B0502040204020203" pitchFamily="34" charset="0"/>
              </a:rPr>
              <a:t>, </a:t>
            </a:r>
            <a:r>
              <a:rPr lang="en-US" sz="2000" dirty="0" err="1">
                <a:cs typeface="Vrinda" panose="020B0502040204020203" pitchFamily="34" charset="0"/>
              </a:rPr>
              <a:t>যোগাযোগ</a:t>
            </a:r>
            <a:r>
              <a:rPr lang="en-US" sz="2000" dirty="0">
                <a:cs typeface="Vrinda" panose="020B0502040204020203" pitchFamily="34" charset="0"/>
              </a:rPr>
              <a:t>, </a:t>
            </a:r>
            <a:r>
              <a:rPr lang="en-US" sz="2000" dirty="0" err="1">
                <a:cs typeface="Vrinda" panose="020B0502040204020203" pitchFamily="34" charset="0"/>
              </a:rPr>
              <a:t>টিম</a:t>
            </a:r>
            <a:r>
              <a:rPr lang="en-US" sz="2000" dirty="0">
                <a:cs typeface="Vrinda" panose="020B0502040204020203" pitchFamily="34" charset="0"/>
              </a:rPr>
              <a:t> </a:t>
            </a:r>
            <a:r>
              <a:rPr lang="en-US" sz="2000" dirty="0" err="1">
                <a:cs typeface="Vrinda" panose="020B0502040204020203" pitchFamily="34" charset="0"/>
              </a:rPr>
              <a:t>বিল্ডিং</a:t>
            </a:r>
            <a:r>
              <a:rPr lang="en-US" sz="2000" dirty="0">
                <a:cs typeface="Vrinda" panose="020B0502040204020203" pitchFamily="34" charset="0"/>
              </a:rPr>
              <a:t> </a:t>
            </a:r>
            <a:r>
              <a:rPr lang="en-US" sz="2000" dirty="0" err="1">
                <a:cs typeface="Vrinda" panose="020B0502040204020203" pitchFamily="34" charset="0"/>
              </a:rPr>
              <a:t>এর</a:t>
            </a:r>
            <a:r>
              <a:rPr lang="en-US" sz="2000" dirty="0">
                <a:cs typeface="Vrinda" panose="020B0502040204020203" pitchFamily="34" charset="0"/>
              </a:rPr>
              <a:t> </a:t>
            </a:r>
            <a:r>
              <a:rPr lang="en-US" sz="2000" dirty="0" err="1">
                <a:cs typeface="Vrinda" panose="020B0502040204020203" pitchFamily="34" charset="0"/>
              </a:rPr>
              <a:t>মত</a:t>
            </a:r>
            <a:r>
              <a:rPr lang="en-US" sz="2000" dirty="0">
                <a:cs typeface="Vrinda" panose="020B0502040204020203" pitchFamily="34" charset="0"/>
              </a:rPr>
              <a:t> </a:t>
            </a:r>
            <a:r>
              <a:rPr lang="en-US" sz="2000" dirty="0" err="1">
                <a:cs typeface="Vrinda" panose="020B0502040204020203" pitchFamily="34" charset="0"/>
              </a:rPr>
              <a:t>বিষয়</a:t>
            </a:r>
            <a:r>
              <a:rPr lang="en-US" sz="2000" dirty="0">
                <a:cs typeface="Vrinda" panose="020B0502040204020203" pitchFamily="34" charset="0"/>
              </a:rPr>
              <a:t> </a:t>
            </a:r>
            <a:r>
              <a:rPr lang="en-US" sz="2000" dirty="0" err="1">
                <a:cs typeface="Vrinda" panose="020B0502040204020203" pitchFamily="34" charset="0"/>
              </a:rPr>
              <a:t>গুলি</a:t>
            </a:r>
            <a:r>
              <a:rPr lang="en-US" sz="2000" dirty="0">
                <a:cs typeface="Vrinda" panose="020B0502040204020203" pitchFamily="34" charset="0"/>
              </a:rPr>
              <a:t> </a:t>
            </a:r>
            <a:r>
              <a:rPr lang="en-US" sz="2000" dirty="0" err="1">
                <a:cs typeface="Vrinda" panose="020B0502040204020203" pitchFamily="34" charset="0"/>
              </a:rPr>
              <a:t>শেখায়</a:t>
            </a:r>
            <a:r>
              <a:rPr lang="en-US" sz="2000" dirty="0">
                <a:cs typeface="Vrinda" panose="020B0502040204020203" pitchFamily="34" charset="0"/>
              </a:rPr>
              <a:t>। </a:t>
            </a:r>
            <a:endParaRPr lang="en-IN" sz="2000" dirty="0">
              <a:cs typeface="Vrinda" panose="020B0502040204020203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A5C27BF-ACE1-4AC2-AE9C-1FA5EC9E70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8403" y="866775"/>
            <a:ext cx="7175472" cy="36576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lang="en-US" sz="1500" i="0" kern="1200" cap="none" spc="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600"/>
              </a:spcAft>
              <a:buFont typeface="Garamond" pitchFamily="18" charset="0"/>
              <a:buNone/>
            </a:pPr>
            <a:r>
              <a:rPr lang="en-IN" sz="2200" b="1" dirty="0">
                <a:solidFill>
                  <a:srgbClr val="FFFF00"/>
                </a:solidFill>
                <a:latin typeface="+mj-lt"/>
              </a:rPr>
              <a:t>What is Sports Psychology </a:t>
            </a:r>
            <a:r>
              <a:rPr lang="en-IN" sz="2000" b="1" dirty="0">
                <a:solidFill>
                  <a:srgbClr val="FFFF00"/>
                </a:solidFill>
                <a:latin typeface="+mj-lt"/>
              </a:rPr>
              <a:t>(</a:t>
            </a:r>
            <a:r>
              <a:rPr lang="en-IN" sz="1800" b="1" dirty="0" err="1">
                <a:solidFill>
                  <a:srgbClr val="FFFF00"/>
                </a:solidFill>
                <a:latin typeface="+mj-lt"/>
              </a:rPr>
              <a:t>ক্রীড়া</a:t>
            </a:r>
            <a:r>
              <a:rPr lang="en-IN" sz="18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FFFF00"/>
                </a:solidFill>
              </a:rPr>
              <a:t>মনোবিদ্যা</a:t>
            </a:r>
            <a:r>
              <a:rPr lang="en-US" sz="1800" b="1" dirty="0">
                <a:solidFill>
                  <a:srgbClr val="FFFF00"/>
                </a:solidFill>
              </a:rPr>
              <a:t> </a:t>
            </a:r>
            <a:r>
              <a:rPr lang="en-US" sz="1800" b="1" dirty="0" err="1">
                <a:solidFill>
                  <a:srgbClr val="FFFF00"/>
                </a:solidFill>
              </a:rPr>
              <a:t>কাকে</a:t>
            </a:r>
            <a:r>
              <a:rPr lang="en-US" sz="1800" b="1" dirty="0">
                <a:solidFill>
                  <a:srgbClr val="FFFF00"/>
                </a:solidFill>
              </a:rPr>
              <a:t> </a:t>
            </a:r>
            <a:r>
              <a:rPr lang="en-US" sz="1800" b="1" dirty="0" err="1">
                <a:solidFill>
                  <a:srgbClr val="FFFF00"/>
                </a:solidFill>
              </a:rPr>
              <a:t>বলে</a:t>
            </a:r>
            <a:r>
              <a:rPr lang="en-US" sz="1800" b="1" dirty="0">
                <a:solidFill>
                  <a:srgbClr val="FFFF00"/>
                </a:solidFill>
              </a:rPr>
              <a:t>) ?</a:t>
            </a:r>
            <a:endParaRPr lang="en-IN" sz="18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ED3A3F-2551-41BD-A762-9E7FDCF57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398" y="6454140"/>
            <a:ext cx="5816600" cy="365760"/>
          </a:xfrm>
        </p:spPr>
        <p:txBody>
          <a:bodyPr/>
          <a:lstStyle/>
          <a:p>
            <a:r>
              <a:rPr lang="en-US" dirty="0"/>
              <a:t>Psychology in Physical Education &amp; Sports (</a:t>
            </a:r>
            <a:r>
              <a:rPr lang="as-IN" dirty="0"/>
              <a:t>শারীরশিক্ষা এবং খেলাধুলায় মনোবিদ্যা)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34BEA1-E79C-46C7-951F-21ECA20C9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F4A8AE-D8B5-4CCC-A652-EAF145839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406" y="2087728"/>
            <a:ext cx="2682544" cy="268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11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153BE-5F8F-460D-A3B7-040143519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1" y="872488"/>
            <a:ext cx="3495674" cy="365760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Why Sport Psychology ?</a:t>
            </a:r>
            <a:endParaRPr lang="en-IN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C370D-05C2-4020-92FE-B7CAA986A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26140"/>
            <a:ext cx="2828925" cy="359356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A0AB6"/>
                </a:solidFill>
              </a:rPr>
              <a:t>Train the Brain</a:t>
            </a:r>
          </a:p>
          <a:p>
            <a:r>
              <a:rPr lang="en-US" sz="1400" b="1" dirty="0"/>
              <a:t>Multifaceted training</a:t>
            </a:r>
          </a:p>
          <a:p>
            <a:r>
              <a:rPr lang="en-US" sz="1400" b="1" dirty="0"/>
              <a:t>Specificity</a:t>
            </a:r>
          </a:p>
          <a:p>
            <a:r>
              <a:rPr lang="en-US" sz="2000" b="1" dirty="0">
                <a:solidFill>
                  <a:srgbClr val="0A0AB6"/>
                </a:solidFill>
              </a:rPr>
              <a:t>Strength</a:t>
            </a:r>
          </a:p>
          <a:p>
            <a:r>
              <a:rPr lang="en-US" sz="2000" b="1" dirty="0">
                <a:solidFill>
                  <a:srgbClr val="0A0AB6"/>
                </a:solidFill>
              </a:rPr>
              <a:t>Endurance</a:t>
            </a:r>
          </a:p>
          <a:p>
            <a:r>
              <a:rPr lang="en-US" sz="2000" b="1" dirty="0">
                <a:solidFill>
                  <a:srgbClr val="0A0AB6"/>
                </a:solidFill>
              </a:rPr>
              <a:t>Flexibility</a:t>
            </a:r>
          </a:p>
          <a:p>
            <a:r>
              <a:rPr lang="en-US" sz="2000" b="1" dirty="0">
                <a:solidFill>
                  <a:srgbClr val="0A0AB6"/>
                </a:solidFill>
              </a:rPr>
              <a:t>Resilience </a:t>
            </a:r>
            <a:endParaRPr lang="en-IN" sz="2000" b="1" dirty="0">
              <a:solidFill>
                <a:srgbClr val="0A0AB6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B4E9D5-31DE-41BE-BF1C-C71B8D9B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300" y="6429375"/>
            <a:ext cx="5816600" cy="365760"/>
          </a:xfrm>
        </p:spPr>
        <p:txBody>
          <a:bodyPr/>
          <a:lstStyle/>
          <a:p>
            <a:r>
              <a:rPr lang="en-US" dirty="0"/>
              <a:t>Psychology in Physical Education &amp; Sports (</a:t>
            </a:r>
            <a:r>
              <a:rPr lang="as-IN" dirty="0"/>
              <a:t>শারীরশিক্ষা এবং খেলাধুলায় মনোবিদ্যা)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A57CDD-6E18-4C97-9AC5-C80318007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50A9D3-302E-4AC1-AAB1-9E9A71764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676" y="1536970"/>
            <a:ext cx="5897474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80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557AB3AE-AD39-4A14-A438-FF23197929B7}"/>
              </a:ext>
            </a:extLst>
          </p:cNvPr>
          <p:cNvSpPr txBox="1">
            <a:spLocks/>
          </p:cNvSpPr>
          <p:nvPr/>
        </p:nvSpPr>
        <p:spPr>
          <a:xfrm>
            <a:off x="4216200" y="650929"/>
            <a:ext cx="3789880" cy="48647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None/>
            </a:pPr>
            <a:r>
              <a:rPr lang="en-IN" sz="2400" b="1" dirty="0">
                <a:solidFill>
                  <a:srgbClr val="FFFF00"/>
                </a:solidFill>
                <a:latin typeface="+mj-lt"/>
              </a:rPr>
              <a:t>Psychological Factors</a:t>
            </a:r>
            <a:endParaRPr lang="en-US" sz="24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171E3AF-8899-433A-84FA-50F61AAFEA1B}"/>
              </a:ext>
            </a:extLst>
          </p:cNvPr>
          <p:cNvSpPr/>
          <p:nvPr/>
        </p:nvSpPr>
        <p:spPr>
          <a:xfrm>
            <a:off x="1331991" y="2464747"/>
            <a:ext cx="2417735" cy="2309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Motivation</a:t>
            </a:r>
          </a:p>
          <a:p>
            <a:pPr algn="ctr"/>
            <a:r>
              <a:rPr lang="en-US" sz="1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as-IN" sz="1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প্রেষণা</a:t>
            </a:r>
            <a:r>
              <a:rPr lang="en-US" sz="1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)</a:t>
            </a:r>
            <a:endParaRPr lang="en-IN" b="1" dirty="0">
              <a:solidFill>
                <a:srgbClr val="FFFF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80A621F-F35B-4F9A-9C04-2F9D9207D57A}"/>
              </a:ext>
            </a:extLst>
          </p:cNvPr>
          <p:cNvSpPr/>
          <p:nvPr/>
        </p:nvSpPr>
        <p:spPr>
          <a:xfrm>
            <a:off x="4897291" y="2495227"/>
            <a:ext cx="2489129" cy="2309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Emotion </a:t>
            </a:r>
            <a:r>
              <a:rPr lang="en-IN" sz="1400" b="1" dirty="0">
                <a:solidFill>
                  <a:srgbClr val="FFFF00"/>
                </a:solidFill>
              </a:rPr>
              <a:t>(</a:t>
            </a:r>
            <a:r>
              <a:rPr lang="en-IN" sz="1400" b="1" dirty="0" err="1">
                <a:solidFill>
                  <a:srgbClr val="FFFF00"/>
                </a:solidFill>
              </a:rPr>
              <a:t>প্রক্ষোভ</a:t>
            </a:r>
            <a:r>
              <a:rPr lang="en-IN" sz="1400" b="1" dirty="0">
                <a:solidFill>
                  <a:srgbClr val="FFFF00"/>
                </a:solidFill>
              </a:rPr>
              <a:t> 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A1B5640-83BF-4D51-8809-50218E4840E3}"/>
              </a:ext>
            </a:extLst>
          </p:cNvPr>
          <p:cNvSpPr/>
          <p:nvPr/>
        </p:nvSpPr>
        <p:spPr>
          <a:xfrm>
            <a:off x="8462591" y="2495227"/>
            <a:ext cx="2417735" cy="2309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Personality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(</a:t>
            </a:r>
            <a:r>
              <a:rPr lang="as-IN" b="1" dirty="0">
                <a:solidFill>
                  <a:srgbClr val="FFFF00"/>
                </a:solidFill>
              </a:rPr>
              <a:t>ব্যক্তিত্ব</a:t>
            </a:r>
            <a:r>
              <a:rPr lang="en-IN" b="1" dirty="0">
                <a:solidFill>
                  <a:srgbClr val="FFFF00"/>
                </a:solidFill>
              </a:rPr>
              <a:t>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0DAE35A-242C-442A-8E21-CE23141BAD10}"/>
              </a:ext>
            </a:extLst>
          </p:cNvPr>
          <p:cNvCxnSpPr>
            <a:cxnSpLocks/>
          </p:cNvCxnSpPr>
          <p:nvPr/>
        </p:nvCxnSpPr>
        <p:spPr>
          <a:xfrm flipH="1">
            <a:off x="3104495" y="1178561"/>
            <a:ext cx="1111705" cy="139191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7AE8BD2-8169-45C7-A78A-C06686814E87}"/>
              </a:ext>
            </a:extLst>
          </p:cNvPr>
          <p:cNvCxnSpPr>
            <a:cxnSpLocks/>
          </p:cNvCxnSpPr>
          <p:nvPr/>
        </p:nvCxnSpPr>
        <p:spPr>
          <a:xfrm flipH="1">
            <a:off x="6106160" y="1178561"/>
            <a:ext cx="4980" cy="128618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40729CF-72EA-4E83-AE13-4B2DAEB48A6A}"/>
              </a:ext>
            </a:extLst>
          </p:cNvPr>
          <p:cNvCxnSpPr>
            <a:cxnSpLocks/>
          </p:cNvCxnSpPr>
          <p:nvPr/>
        </p:nvCxnSpPr>
        <p:spPr>
          <a:xfrm>
            <a:off x="7975802" y="1178561"/>
            <a:ext cx="1097078" cy="139191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2477E4-2C88-40AE-B63B-74E771AAF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" y="6444615"/>
            <a:ext cx="5816600" cy="365760"/>
          </a:xfrm>
        </p:spPr>
        <p:txBody>
          <a:bodyPr/>
          <a:lstStyle/>
          <a:p>
            <a:r>
              <a:rPr lang="en-US" dirty="0"/>
              <a:t>Psychology in Physical Education &amp; Sports (</a:t>
            </a:r>
            <a:r>
              <a:rPr lang="as-IN" dirty="0"/>
              <a:t>শারীরশিক্ষা এবং খেলাধুলায় মনোবিদ্যা)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A46480-171A-4C95-8C61-164AC4D9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z="1000" b="1" smtClean="0"/>
              <a:t>6</a:t>
            </a:fld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3BA1292-8446-4717-9A9C-A94E2FAEEA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70" y="748566"/>
            <a:ext cx="8410173" cy="519503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7D17B2-E2EC-441C-82D6-CB5BABE46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925" y="6419850"/>
            <a:ext cx="5816600" cy="365760"/>
          </a:xfrm>
        </p:spPr>
        <p:txBody>
          <a:bodyPr/>
          <a:lstStyle/>
          <a:p>
            <a:r>
              <a:rPr lang="en-US" dirty="0"/>
              <a:t>Psychology in Physical Education &amp; Sports (</a:t>
            </a:r>
            <a:r>
              <a:rPr lang="as-IN" dirty="0"/>
              <a:t>শারীরশিক্ষা এবং খেলাধুলায় মনোবিদ্যা)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A087E-D839-4155-8867-5CA06899D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629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FE305-3952-4077-B2CD-AE0BE880F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65" y="686528"/>
            <a:ext cx="4954260" cy="408847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Concept of Motivation </a:t>
            </a:r>
            <a:r>
              <a:rPr lang="en-US" sz="1800" b="1" dirty="0">
                <a:solidFill>
                  <a:srgbClr val="FFFF00"/>
                </a:solidFill>
              </a:rPr>
              <a:t>(</a:t>
            </a:r>
            <a:r>
              <a:rPr lang="en-US" sz="1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প্রেষণার</a:t>
            </a:r>
            <a:r>
              <a:rPr lang="en-US" sz="1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ধারনা</a:t>
            </a:r>
            <a:r>
              <a:rPr lang="en-US" sz="1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)</a:t>
            </a:r>
            <a:endParaRPr lang="en-IN" sz="2000" b="1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60901F-0667-41C8-94AB-1AED034EF12C}"/>
              </a:ext>
            </a:extLst>
          </p:cNvPr>
          <p:cNvSpPr txBox="1"/>
          <p:nvPr/>
        </p:nvSpPr>
        <p:spPr>
          <a:xfrm>
            <a:off x="541665" y="1643896"/>
            <a:ext cx="7059285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irinda"/>
              </a:rPr>
              <a:t>ইংরাজি</a:t>
            </a:r>
            <a:r>
              <a:rPr lang="en-US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1600" b="1" i="0" dirty="0">
                <a:solidFill>
                  <a:srgbClr val="0A0AB6"/>
                </a:solidFill>
                <a:effectLst/>
              </a:rPr>
              <a:t>‘</a:t>
            </a:r>
            <a:r>
              <a:rPr lang="en-US" sz="1600" b="1" dirty="0">
                <a:solidFill>
                  <a:srgbClr val="0A0AB6"/>
                </a:solidFill>
              </a:rPr>
              <a:t>Motivation’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irinda"/>
              </a:rPr>
              <a:t>শব্দের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irinda"/>
              </a:rPr>
              <a:t>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irinda"/>
              </a:rPr>
              <a:t>বাংলা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irinda"/>
              </a:rPr>
              <a:t>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irinda"/>
              </a:rPr>
              <a:t>প্রতি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irinda"/>
              </a:rPr>
              <a:t>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irinda"/>
              </a:rPr>
              <a:t>শব্দ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irinda"/>
              </a:rPr>
              <a:t>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irinda"/>
              </a:rPr>
              <a:t>হল</a:t>
            </a:r>
            <a:r>
              <a:rPr lang="en-US" sz="1600" b="1" i="0" dirty="0">
                <a:solidFill>
                  <a:srgbClr val="0A0AB6"/>
                </a:solidFill>
                <a:effectLst/>
                <a:latin typeface="Virinda"/>
              </a:rPr>
              <a:t> </a:t>
            </a:r>
            <a:r>
              <a:rPr lang="en-US" sz="1600" b="1" i="0" dirty="0" err="1">
                <a:solidFill>
                  <a:srgbClr val="0A0AB6"/>
                </a:solidFill>
                <a:effectLst/>
                <a:latin typeface="Virinda"/>
              </a:rPr>
              <a:t>প্রেষণা</a:t>
            </a:r>
            <a:r>
              <a:rPr lang="en-US" sz="1400" b="1" dirty="0">
                <a:solidFill>
                  <a:srgbClr val="0A0AB6"/>
                </a:solidFill>
                <a:latin typeface="Virinda"/>
              </a:rPr>
              <a:t>।</a:t>
            </a:r>
          </a:p>
          <a:p>
            <a:endParaRPr lang="en-US" sz="2200" b="1" i="0" dirty="0">
              <a:solidFill>
                <a:schemeClr val="tx1">
                  <a:lumMod val="95000"/>
                  <a:lumOff val="5000"/>
                </a:schemeClr>
              </a:solidFill>
              <a:effectLst/>
              <a:highlight>
                <a:srgbClr val="FFFF00"/>
              </a:highlight>
            </a:endParaRPr>
          </a:p>
          <a:p>
            <a:r>
              <a:rPr lang="en-US" sz="2000" b="1" i="0" dirty="0">
                <a:solidFill>
                  <a:srgbClr val="0A0AB6"/>
                </a:solidFill>
                <a:effectLst/>
              </a:rPr>
              <a:t>‘</a:t>
            </a:r>
            <a:r>
              <a:rPr lang="en-US" sz="2000" b="1" dirty="0">
                <a:solidFill>
                  <a:srgbClr val="0A0AB6"/>
                </a:solidFill>
              </a:rPr>
              <a:t>Motivation’ </a:t>
            </a:r>
            <a:r>
              <a:rPr lang="as-IN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শব্দটি</a:t>
            </a:r>
            <a:r>
              <a:rPr lang="en-US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as-IN" sz="2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এসেছে ল্যাটিন শব্দ</a:t>
            </a:r>
            <a:r>
              <a:rPr lang="as-IN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as-IN" sz="2200" b="1" i="0" dirty="0">
                <a:solidFill>
                  <a:srgbClr val="FF0000"/>
                </a:solidFill>
                <a:effectLst/>
                <a:highlight>
                  <a:srgbClr val="FFFF00"/>
                </a:highlight>
              </a:rPr>
              <a:t>'</a:t>
            </a:r>
            <a:r>
              <a:rPr lang="en-IN" sz="2200" b="1" i="0" dirty="0">
                <a:solidFill>
                  <a:srgbClr val="FF0000"/>
                </a:solidFill>
                <a:effectLst/>
                <a:highlight>
                  <a:srgbClr val="FFFF00"/>
                </a:highlight>
              </a:rPr>
              <a:t>Mover' </a:t>
            </a:r>
            <a:r>
              <a:rPr lang="as-IN" sz="2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থেকে, যার </a:t>
            </a:r>
            <a:r>
              <a:rPr lang="as-IN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অর্থ</a:t>
            </a:r>
            <a:r>
              <a:rPr lang="as-IN" sz="2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 হল </a:t>
            </a:r>
            <a:r>
              <a:rPr lang="as-IN" sz="2200" b="1" i="0" dirty="0">
                <a:solidFill>
                  <a:srgbClr val="FF0000"/>
                </a:solidFill>
                <a:effectLst/>
                <a:highlight>
                  <a:srgbClr val="FFFF00"/>
                </a:highlight>
              </a:rPr>
              <a:t>'</a:t>
            </a:r>
            <a:r>
              <a:rPr lang="en-IN" sz="2200" b="1" i="0" dirty="0">
                <a:solidFill>
                  <a:srgbClr val="FF0000"/>
                </a:solidFill>
                <a:effectLst/>
                <a:highlight>
                  <a:srgbClr val="FFFF00"/>
                </a:highlight>
              </a:rPr>
              <a:t>Move' </a:t>
            </a:r>
            <a:r>
              <a:rPr lang="as-IN" sz="2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irinda"/>
              </a:rPr>
              <a:t>বা </a:t>
            </a:r>
            <a:r>
              <a:rPr lang="as-IN" sz="2000" b="0" i="0" dirty="0">
                <a:solidFill>
                  <a:srgbClr val="0A0AB6"/>
                </a:solidFill>
                <a:effectLst/>
                <a:highlight>
                  <a:srgbClr val="FFFF00"/>
                </a:highlight>
                <a:latin typeface="Virinda"/>
              </a:rPr>
              <a:t>'চলা</a:t>
            </a:r>
            <a:r>
              <a:rPr lang="en-US" sz="2000" b="0" i="0" dirty="0">
                <a:solidFill>
                  <a:srgbClr val="0A0AB6"/>
                </a:solidFill>
                <a:effectLst/>
                <a:highlight>
                  <a:srgbClr val="FFFF00"/>
                </a:highlight>
                <a:latin typeface="Virinda"/>
              </a:rPr>
              <a:t>’</a:t>
            </a:r>
            <a:r>
              <a:rPr lang="as-IN" sz="2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irinda"/>
              </a:rPr>
              <a:t>। </a:t>
            </a:r>
            <a:endParaRPr lang="en-US" sz="20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Virinda"/>
            </a:endParaRPr>
          </a:p>
          <a:p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000" b="1" dirty="0">
                <a:solidFill>
                  <a:srgbClr val="0A0AB6"/>
                </a:solidFill>
              </a:rPr>
              <a:t>‘To Mover’-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irinda"/>
              </a:rPr>
              <a:t>চালনা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Virinda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irinda"/>
              </a:rPr>
              <a:t>করা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Virinda"/>
              </a:rPr>
              <a:t>,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irinda"/>
              </a:rPr>
              <a:t>গতিশীল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Virinda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irinda"/>
              </a:rPr>
              <a:t>করা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irinda"/>
              </a:rPr>
              <a:t>।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Virind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as-IN" sz="2000" b="1" i="0" dirty="0">
                <a:solidFill>
                  <a:srgbClr val="0A0AB6"/>
                </a:solidFill>
                <a:effectLst/>
                <a:latin typeface="Virinda"/>
              </a:rPr>
              <a:t>প্রেরণা</a:t>
            </a:r>
            <a:r>
              <a:rPr lang="as-IN" sz="2000" b="0" i="0" dirty="0">
                <a:solidFill>
                  <a:srgbClr val="202124"/>
                </a:solidFill>
                <a:effectLst/>
                <a:latin typeface="Virinda"/>
              </a:rPr>
              <a:t> বা </a:t>
            </a:r>
            <a:r>
              <a:rPr lang="as-IN" sz="2000" b="1" i="0" dirty="0">
                <a:solidFill>
                  <a:srgbClr val="0A0AB6"/>
                </a:solidFill>
                <a:effectLst/>
                <a:latin typeface="Virinda"/>
              </a:rPr>
              <a:t>প্রেষণা</a:t>
            </a:r>
            <a:r>
              <a:rPr lang="as-IN" sz="2000" b="0" i="0" dirty="0">
                <a:solidFill>
                  <a:srgbClr val="202124"/>
                </a:solidFill>
                <a:effectLst/>
                <a:latin typeface="Virinda"/>
              </a:rPr>
              <a:t> হলো একটি মানসিক চালিকা শক্তি যার কারণে মানুষ একটি উদ্দীষ্ট লক্ষ্য অর্জনের জন্য সক্রিয় হয়ে ওঠে।</a:t>
            </a:r>
            <a:endParaRPr lang="en-US" sz="2000" b="0" i="0" dirty="0">
              <a:solidFill>
                <a:srgbClr val="202124"/>
              </a:solidFill>
              <a:effectLst/>
              <a:latin typeface="Virinda"/>
            </a:endParaRPr>
          </a:p>
          <a:p>
            <a:pPr>
              <a:lnSpc>
                <a:spcPct val="150000"/>
              </a:lnSpc>
            </a:pPr>
            <a:endParaRPr lang="en-US" sz="2000" b="0" i="0" dirty="0">
              <a:solidFill>
                <a:srgbClr val="202124"/>
              </a:solidFill>
              <a:effectLst/>
              <a:latin typeface="Virinda"/>
            </a:endParaRPr>
          </a:p>
          <a:p>
            <a:pPr>
              <a:lnSpc>
                <a:spcPct val="150000"/>
              </a:lnSpc>
            </a:pPr>
            <a:r>
              <a:rPr lang="as-IN" sz="2000" b="0" i="0" dirty="0">
                <a:solidFill>
                  <a:srgbClr val="202124"/>
                </a:solidFill>
                <a:effectLst/>
                <a:latin typeface="Virinda"/>
                <a:ea typeface="Verdana" panose="020B0604030504040204" pitchFamily="34" charset="0"/>
              </a:rPr>
              <a:t>প্রেরণা অন্তর্মুখী বা বহির্মুখী হতে পারে। শব্দটি সাধারণত মানুষের</a:t>
            </a:r>
            <a:r>
              <a:rPr lang="en-US" sz="2000" dirty="0">
                <a:solidFill>
                  <a:srgbClr val="202124"/>
                </a:solidFill>
                <a:latin typeface="Virinda"/>
                <a:ea typeface="Verdana" panose="020B0604030504040204" pitchFamily="34" charset="0"/>
              </a:rPr>
              <a:t> </a:t>
            </a:r>
            <a:r>
              <a:rPr lang="as-IN" sz="2000" b="0" i="0" dirty="0">
                <a:solidFill>
                  <a:srgbClr val="202124"/>
                </a:solidFill>
                <a:effectLst/>
                <a:latin typeface="Virinda"/>
                <a:ea typeface="Verdana" panose="020B0604030504040204" pitchFamily="34" charset="0"/>
              </a:rPr>
              <a:t>আচরণ বর্ণনার ক্ষেত্রে শব্দটিকে ব্যবহার করা যায়।</a:t>
            </a:r>
            <a:endParaRPr lang="en-IN" sz="2000" dirty="0">
              <a:latin typeface="Virinda"/>
              <a:ea typeface="Verdana" panose="020B0604030504040204" pitchFamily="34" charset="0"/>
            </a:endParaRPr>
          </a:p>
          <a:p>
            <a:endParaRPr lang="en-IN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24FCB7-CF16-4F47-BBA2-610CF7E50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" y="6454140"/>
            <a:ext cx="5816600" cy="365760"/>
          </a:xfrm>
        </p:spPr>
        <p:txBody>
          <a:bodyPr/>
          <a:lstStyle/>
          <a:p>
            <a:r>
              <a:rPr lang="en-US" dirty="0"/>
              <a:t>Psychology in Physical Education &amp; Sports (</a:t>
            </a:r>
            <a:r>
              <a:rPr lang="as-IN" dirty="0"/>
              <a:t>শারীরশিক্ষা এবং খেলাধুলায় মনোবিদ্যা)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C85C9-401D-41DB-A499-3C98B5CEB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z="1000" smtClean="0"/>
              <a:t>8</a:t>
            </a:fld>
            <a:endParaRPr lang="en-US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9812EC-574E-45CC-83EB-13855D6EE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950" y="2068528"/>
            <a:ext cx="4049385" cy="232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33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F3013-7455-4422-8747-3389854D2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FCD4A-B893-4DAB-BCD9-07983AE23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0392A-915C-401A-8A95-A5D50F090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148" y="6482715"/>
            <a:ext cx="5816600" cy="365760"/>
          </a:xfrm>
        </p:spPr>
        <p:txBody>
          <a:bodyPr/>
          <a:lstStyle/>
          <a:p>
            <a:r>
              <a:rPr lang="en-US" dirty="0"/>
              <a:t>Psychology in Physical Education &amp; Sports (</a:t>
            </a:r>
            <a:r>
              <a:rPr lang="as-IN" dirty="0"/>
              <a:t>শারীরশিক্ষা এবং খেলাধুলায় মনোবিদ্যা)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30BB9-B2E1-4DA6-83C5-0D7507642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77881D-D612-4D17-BC2C-00CDA0BCB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4" y="480740"/>
            <a:ext cx="11287126" cy="589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893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{9C280F0E-F107-4CA5-97B1-2DEEF6FB8C3C}tf78438558_win32</Template>
  <TotalTime>2231</TotalTime>
  <Words>1003</Words>
  <Application>Microsoft Office PowerPoint</Application>
  <PresentationFormat>Widescreen</PresentationFormat>
  <Paragraphs>135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Arial Rounded MT Bold</vt:lpstr>
      <vt:lpstr>Calibri</vt:lpstr>
      <vt:lpstr>Century Gothic</vt:lpstr>
      <vt:lpstr>Garamond</vt:lpstr>
      <vt:lpstr>Nirmala UI</vt:lpstr>
      <vt:lpstr>Symbol</vt:lpstr>
      <vt:lpstr>Times New Roman</vt:lpstr>
      <vt:lpstr>Verdana</vt:lpstr>
      <vt:lpstr>Virinda</vt:lpstr>
      <vt:lpstr>Vrinda</vt:lpstr>
      <vt:lpstr>SavonVTI</vt:lpstr>
      <vt:lpstr>PowerPoint Presentation</vt:lpstr>
      <vt:lpstr>What is Psychology (মনোবিদ্যা কাকে বলে) ?</vt:lpstr>
      <vt:lpstr>PowerPoint Presentation</vt:lpstr>
      <vt:lpstr>What is Sports Psychology (ক্রীড়া মনোবিদ্যা কাকে বলে) ?</vt:lpstr>
      <vt:lpstr>Why Sport Psychology ?</vt:lpstr>
      <vt:lpstr>PowerPoint Presentation</vt:lpstr>
      <vt:lpstr>PowerPoint Presentation</vt:lpstr>
      <vt:lpstr>Concept of Motivation (প্রেষণার ধারনা)</vt:lpstr>
      <vt:lpstr>PowerPoint Presentation</vt:lpstr>
      <vt:lpstr>PowerPoint Presentation</vt:lpstr>
      <vt:lpstr>Source of Motivation (প্রেষণার উৎস)</vt:lpstr>
      <vt:lpstr>Types of Motivation (প্রেষণার প্রকারভেদ)</vt:lpstr>
      <vt:lpstr>PowerPoint Presentation</vt:lpstr>
      <vt:lpstr>PowerPoint Presentation</vt:lpstr>
      <vt:lpstr>The major Components of Motivation</vt:lpstr>
      <vt:lpstr>Characteristics of Motivation (প্রেষণার বৈশিষ্ট্য)</vt:lpstr>
      <vt:lpstr>Importance of Motivation in physical education and sports  (শারীর শিক্ষায় প্রেষণার গুরুত্ব)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Psychology in Physical Education and Sports</dc:title>
  <dc:creator>Mahaprasad Ghosh</dc:creator>
  <cp:lastModifiedBy>Mahaprasad Ghosh</cp:lastModifiedBy>
  <cp:revision>104</cp:revision>
  <dcterms:created xsi:type="dcterms:W3CDTF">2021-07-18T14:43:25Z</dcterms:created>
  <dcterms:modified xsi:type="dcterms:W3CDTF">2021-09-07T19:38:26Z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